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p:nvPr>
            <p:ph type="sldImg"/>
          </p:nvPr>
        </p:nvSpPr>
        <p:spPr>
          <a:xfrm>
            <a:off x="1143000" y="685800"/>
            <a:ext cx="4572000" cy="3429000"/>
          </a:xfrm>
          <a:prstGeom prst="rect">
            <a:avLst/>
          </a:prstGeom>
        </p:spPr>
        <p:txBody>
          <a:bodyPr/>
          <a:lstStyle/>
          <a:p>
            <a:pPr/>
          </a:p>
        </p:txBody>
      </p:sp>
      <p:sp>
        <p:nvSpPr>
          <p:cNvPr id="176" name="Shape 17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p:spTree>
      <p:nvGrpSpPr>
        <p:cNvPr id="1" name=""/>
        <p:cNvGrpSpPr/>
        <p:nvPr/>
      </p:nvGrpSpPr>
      <p:grpSpPr>
        <a:xfrm>
          <a:off x="0" y="0"/>
          <a:ext cx="0" cy="0"/>
          <a:chOff x="0" y="0"/>
          <a:chExt cx="0" cy="0"/>
        </a:xfrm>
      </p:grpSpPr>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6_Agenda">
    <p:bg>
      <p:bgPr>
        <a:solidFill>
          <a:srgbClr val="FFFFFF"/>
        </a:solidFill>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b="0" sz="1200">
                <a:uFillTx/>
              </a:defRPr>
            </a:p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b="0" sz="1200">
                <a:uFillTx/>
              </a:defRPr>
            </a:pPr>
          </a:p>
        </p:txBody>
      </p:sp>
      <p:sp>
        <p:nvSpPr>
          <p:cNvPr id="109" name="Shape 109"/>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7_Agenda">
    <p:bg>
      <p:bgPr>
        <a:solidFill>
          <a:srgbClr val="FFFFFF"/>
        </a:solidFill>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b="0" sz="1200">
                <a:uFillTx/>
              </a:defRPr>
            </a:pPr>
          </a:p>
        </p:txBody>
      </p:sp>
      <p:sp>
        <p:nvSpPr>
          <p:cNvPr id="120" name="Shape 12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bg>
      <p:bgPr>
        <a:solidFill>
          <a:srgbClr val="FFFFFF"/>
        </a:solidFill>
      </p:bgPr>
    </p:bg>
    <p:spTree>
      <p:nvGrpSpPr>
        <p:cNvPr id="1" name=""/>
        <p:cNvGrpSpPr/>
        <p:nvPr/>
      </p:nvGrpSpPr>
      <p:grpSpPr>
        <a:xfrm>
          <a:off x="0" y="0"/>
          <a:ext cx="0" cy="0"/>
          <a:chOff x="0" y="0"/>
          <a:chExt cx="0" cy="0"/>
        </a:xfrm>
      </p:grpSpPr>
      <p:sp>
        <p:nvSpPr>
          <p:cNvPr id="127" name="Shape 127"/>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b="0" sz="4400">
                <a:solidFill>
                  <a:srgbClr val="000000"/>
                </a:solidFill>
                <a:uFillTx/>
                <a:latin typeface="+mn-lt"/>
                <a:ea typeface="+mn-ea"/>
                <a:cs typeface="+mn-cs"/>
                <a:sym typeface="Gill Sans"/>
              </a:defRPr>
            </a:lvl1pPr>
          </a:lstStyle>
          <a:p>
            <a:pPr/>
            <a:r>
              <a:t>Title Text</a:t>
            </a:r>
          </a:p>
        </p:txBody>
      </p:sp>
      <p:sp>
        <p:nvSpPr>
          <p:cNvPr id="128" name="Shape 128"/>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b="0" sz="1800">
                <a:solidFill>
                  <a:srgbClr val="000000"/>
                </a:solidFill>
                <a:uFillTx/>
                <a:latin typeface="+mn-lt"/>
                <a:ea typeface="+mn-ea"/>
                <a:cs typeface="+mn-cs"/>
                <a:sym typeface="Gill Sans"/>
              </a:defRPr>
            </a:lvl1pPr>
            <a:lvl2pPr marL="0" indent="0" algn="ctr">
              <a:lnSpc>
                <a:spcPct val="100000"/>
              </a:lnSpc>
              <a:buSzTx/>
              <a:buFontTx/>
              <a:buNone/>
              <a:defRPr b="0" sz="1800">
                <a:solidFill>
                  <a:srgbClr val="000000"/>
                </a:solidFill>
                <a:uFillTx/>
                <a:latin typeface="+mn-lt"/>
                <a:ea typeface="+mn-ea"/>
                <a:cs typeface="+mn-cs"/>
                <a:sym typeface="Gill Sans"/>
              </a:defRPr>
            </a:lvl2pPr>
            <a:lvl3pPr marL="0" indent="0" algn="ctr">
              <a:lnSpc>
                <a:spcPct val="100000"/>
              </a:lnSpc>
              <a:buSzTx/>
              <a:buFontTx/>
              <a:buNone/>
              <a:defRPr b="0" sz="1800">
                <a:solidFill>
                  <a:srgbClr val="000000"/>
                </a:solidFill>
                <a:uFillTx/>
                <a:latin typeface="+mn-lt"/>
                <a:ea typeface="+mn-ea"/>
                <a:cs typeface="+mn-cs"/>
                <a:sym typeface="Gill Sans"/>
              </a:defRPr>
            </a:lvl3pPr>
            <a:lvl4pPr marL="0" indent="0" algn="ctr">
              <a:lnSpc>
                <a:spcPct val="100000"/>
              </a:lnSpc>
              <a:buSzTx/>
              <a:buFontTx/>
              <a:buNone/>
              <a:defRPr b="0" sz="1800">
                <a:solidFill>
                  <a:srgbClr val="000000"/>
                </a:solidFill>
                <a:uFillTx/>
                <a:latin typeface="+mn-lt"/>
                <a:ea typeface="+mn-ea"/>
                <a:cs typeface="+mn-cs"/>
                <a:sym typeface="Gill Sans"/>
              </a:defRPr>
            </a:lvl4pPr>
            <a:lvl5pPr marL="0" indent="0" algn="ctr">
              <a:lnSpc>
                <a:spcPct val="100000"/>
              </a:lnSpc>
              <a:buSzTx/>
              <a:buFontTx/>
              <a:buNone/>
              <a:defRPr b="0" sz="1800">
                <a:solidFill>
                  <a:srgbClr val="000000"/>
                </a:solidFill>
                <a:uFillTx/>
                <a:latin typeface="+mn-lt"/>
                <a:ea typeface="+mn-ea"/>
                <a:cs typeface="+mn-c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29" name="Shape 129"/>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io Slide">
    <p:bg>
      <p:bgPr>
        <a:solidFill>
          <a:srgbClr val="FFFFFF"/>
        </a:solidFill>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b="0" sz="1200">
                <a:uFillTx/>
              </a:defRPr>
            </a:pPr>
          </a:p>
        </p:txBody>
      </p:sp>
      <p:sp>
        <p:nvSpPr>
          <p:cNvPr id="137" name="Shape 137"/>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b="0" sz="1200">
                <a:uFillTx/>
              </a:defRPr>
            </a:pPr>
          </a:p>
        </p:txBody>
      </p:sp>
      <p:sp>
        <p:nvSpPr>
          <p:cNvPr id="138" name="Shape 138"/>
          <p:cNvSpPr/>
          <p:nvPr>
            <p:ph type="title"/>
          </p:nvPr>
        </p:nvSpPr>
        <p:spPr>
          <a:xfrm>
            <a:off x="444569" y="1066787"/>
            <a:ext cx="4924356" cy="1126999"/>
          </a:xfrm>
          <a:prstGeom prst="rect">
            <a:avLst/>
          </a:prstGeom>
        </p:spPr>
        <p:txBody>
          <a:bodyPr lIns="0" tIns="0" rIns="0" bIns="0"/>
          <a:lstStyle>
            <a:lvl1pPr defTabSz="914400">
              <a:lnSpc>
                <a:spcPts val="3500"/>
              </a:lnSpc>
              <a:defRPr cap="all" sz="3800">
                <a:solidFill>
                  <a:srgbClr val="000000"/>
                </a:solidFill>
                <a:uFillTx/>
              </a:defRPr>
            </a:lvl1pPr>
          </a:lstStyle>
          <a:p>
            <a:pPr/>
            <a:r>
              <a:t>Title Text</a:t>
            </a:r>
          </a:p>
        </p:txBody>
      </p:sp>
      <p:sp>
        <p:nvSpPr>
          <p:cNvPr id="139" name="Shape 139"/>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b="0" sz="2000">
                <a:solidFill>
                  <a:srgbClr val="000000"/>
                </a:solidFill>
                <a:uFillTx/>
              </a:defRPr>
            </a:lvl1pPr>
            <a:lvl2pPr marL="0" indent="329138" defTabSz="914400">
              <a:lnSpc>
                <a:spcPts val="2400"/>
              </a:lnSpc>
              <a:buSzTx/>
              <a:buNone/>
              <a:defRPr b="0" sz="2000">
                <a:solidFill>
                  <a:srgbClr val="000000"/>
                </a:solidFill>
                <a:uFillTx/>
              </a:defRPr>
            </a:lvl2pPr>
            <a:lvl3pPr marL="0" indent="658277" defTabSz="914400">
              <a:lnSpc>
                <a:spcPts val="2400"/>
              </a:lnSpc>
              <a:buSzTx/>
              <a:buNone/>
              <a:defRPr b="0" sz="2000">
                <a:solidFill>
                  <a:srgbClr val="000000"/>
                </a:solidFill>
                <a:uFillTx/>
              </a:defRPr>
            </a:lvl3pPr>
            <a:lvl4pPr marL="0" indent="987415" defTabSz="914400">
              <a:lnSpc>
                <a:spcPts val="2400"/>
              </a:lnSpc>
              <a:buSzTx/>
              <a:buNone/>
              <a:defRPr b="0" sz="2000">
                <a:solidFill>
                  <a:srgbClr val="000000"/>
                </a:solidFill>
                <a:uFillTx/>
              </a:defRPr>
            </a:lvl4pPr>
            <a:lvl5pPr marL="0" indent="1316552" defTabSz="914400">
              <a:lnSpc>
                <a:spcPts val="2400"/>
              </a:lnSpc>
              <a:buSzTx/>
              <a:buNone/>
              <a:defRPr b="0" sz="2000">
                <a:solidFill>
                  <a:srgbClr val="000000"/>
                </a:solidFill>
                <a:uFillTx/>
              </a:defRPr>
            </a:lvl5pPr>
          </a:lstStyle>
          <a:p>
            <a:pPr/>
            <a:r>
              <a:t>Body Level One</a:t>
            </a:r>
          </a:p>
          <a:p>
            <a:pPr lvl="1"/>
            <a:r>
              <a:t>Body Level Two</a:t>
            </a:r>
          </a:p>
          <a:p>
            <a:pPr lvl="2"/>
            <a:r>
              <a:t>Body Level Three</a:t>
            </a:r>
          </a:p>
          <a:p>
            <a:pPr lvl="3"/>
            <a:r>
              <a:t>Body Level Four</a:t>
            </a:r>
          </a:p>
          <a:p>
            <a:pPr lvl="4"/>
            <a:r>
              <a:t>Body Level Five</a:t>
            </a:r>
          </a:p>
        </p:txBody>
      </p:sp>
      <p:sp>
        <p:nvSpPr>
          <p:cNvPr id="140" name="Shape 140"/>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Bio Slide">
    <p:bg>
      <p:bgPr>
        <a:solidFill>
          <a:srgbClr val="FFFFFF"/>
        </a:solidFill>
      </p:bgPr>
    </p:bg>
    <p:spTree>
      <p:nvGrpSpPr>
        <p:cNvPr id="1" name=""/>
        <p:cNvGrpSpPr/>
        <p:nvPr/>
      </p:nvGrpSpPr>
      <p:grpSpPr>
        <a:xfrm>
          <a:off x="0" y="0"/>
          <a:ext cx="0" cy="0"/>
          <a:chOff x="0" y="0"/>
          <a:chExt cx="0" cy="0"/>
        </a:xfrm>
      </p:grpSpPr>
      <p:sp>
        <p:nvSpPr>
          <p:cNvPr id="147" name="Shape 147"/>
          <p:cNvSpPr/>
          <p:nvPr/>
        </p:nvSpPr>
        <p:spPr>
          <a:xfrm>
            <a:off x="458787" y="487362"/>
            <a:ext cx="8448676" cy="1"/>
          </a:xfrm>
          <a:prstGeom prst="line">
            <a:avLst/>
          </a:prstGeom>
          <a:ln w="3175">
            <a:solidFill>
              <a:srgbClr val="000000"/>
            </a:solidFill>
            <a:miter/>
          </a:ln>
        </p:spPr>
        <p:txBody>
          <a:bodyPr lIns="45719" rIns="45719"/>
          <a:lstStyle/>
          <a:p>
            <a:pPr algn="l" defTabSz="457200">
              <a:defRPr b="0" sz="1200">
                <a:uFillTx/>
              </a:defRPr>
            </a:pPr>
          </a:p>
        </p:txBody>
      </p:sp>
      <p:sp>
        <p:nvSpPr>
          <p:cNvPr id="148" name="Shape 148"/>
          <p:cNvSpPr/>
          <p:nvPr/>
        </p:nvSpPr>
        <p:spPr>
          <a:xfrm>
            <a:off x="458787" y="908050"/>
            <a:ext cx="8448676" cy="0"/>
          </a:xfrm>
          <a:prstGeom prst="line">
            <a:avLst/>
          </a:prstGeom>
          <a:ln w="3175">
            <a:solidFill>
              <a:srgbClr val="000000"/>
            </a:solidFill>
            <a:miter/>
          </a:ln>
        </p:spPr>
        <p:txBody>
          <a:bodyPr lIns="45719" rIns="45719"/>
          <a:lstStyle/>
          <a:p>
            <a:pPr algn="l" defTabSz="457200">
              <a:defRPr b="0" sz="1200">
                <a:uFillTx/>
              </a:defRPr>
            </a:pPr>
          </a:p>
        </p:txBody>
      </p:sp>
      <p:sp>
        <p:nvSpPr>
          <p:cNvPr id="149" name="Shape 149"/>
          <p:cNvSpPr/>
          <p:nvPr>
            <p:ph type="title"/>
          </p:nvPr>
        </p:nvSpPr>
        <p:spPr>
          <a:xfrm>
            <a:off x="444569" y="1066787"/>
            <a:ext cx="4924356" cy="1126999"/>
          </a:xfrm>
          <a:prstGeom prst="rect">
            <a:avLst/>
          </a:prstGeom>
        </p:spPr>
        <p:txBody>
          <a:bodyPr lIns="0" tIns="0" rIns="0" bIns="0"/>
          <a:lstStyle>
            <a:lvl1pPr defTabSz="914400">
              <a:lnSpc>
                <a:spcPts val="3500"/>
              </a:lnSpc>
              <a:defRPr cap="all" sz="3800">
                <a:solidFill>
                  <a:srgbClr val="000000"/>
                </a:solidFill>
                <a:uFillTx/>
              </a:defRPr>
            </a:lvl1pPr>
          </a:lstStyle>
          <a:p>
            <a:pPr/>
            <a:r>
              <a:t>Title Text</a:t>
            </a:r>
          </a:p>
        </p:txBody>
      </p:sp>
      <p:sp>
        <p:nvSpPr>
          <p:cNvPr id="150" name="Shape 150"/>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b="0" sz="2000">
                <a:solidFill>
                  <a:srgbClr val="000000"/>
                </a:solidFill>
                <a:uFillTx/>
                <a:latin typeface="News706 BT"/>
                <a:ea typeface="News706 BT"/>
                <a:cs typeface="News706 BT"/>
                <a:sym typeface="News706 BT"/>
              </a:defRPr>
            </a:lvl1pPr>
            <a:lvl2pPr marL="0" indent="329138" defTabSz="914400">
              <a:lnSpc>
                <a:spcPts val="2400"/>
              </a:lnSpc>
              <a:buSzTx/>
              <a:buNone/>
              <a:defRPr b="0" sz="2000">
                <a:solidFill>
                  <a:srgbClr val="000000"/>
                </a:solidFill>
                <a:uFillTx/>
                <a:latin typeface="News706 BT"/>
                <a:ea typeface="News706 BT"/>
                <a:cs typeface="News706 BT"/>
                <a:sym typeface="News706 BT"/>
              </a:defRPr>
            </a:lvl2pPr>
            <a:lvl3pPr marL="0" indent="658277" defTabSz="914400">
              <a:lnSpc>
                <a:spcPts val="2400"/>
              </a:lnSpc>
              <a:buSzTx/>
              <a:buNone/>
              <a:defRPr b="0" sz="2000">
                <a:solidFill>
                  <a:srgbClr val="000000"/>
                </a:solidFill>
                <a:uFillTx/>
                <a:latin typeface="News706 BT"/>
                <a:ea typeface="News706 BT"/>
                <a:cs typeface="News706 BT"/>
                <a:sym typeface="News706 BT"/>
              </a:defRPr>
            </a:lvl3pPr>
            <a:lvl4pPr marL="0" indent="987415" defTabSz="914400">
              <a:lnSpc>
                <a:spcPts val="2400"/>
              </a:lnSpc>
              <a:buSzTx/>
              <a:buNone/>
              <a:defRPr b="0" sz="2000">
                <a:solidFill>
                  <a:srgbClr val="000000"/>
                </a:solidFill>
                <a:uFillTx/>
                <a:latin typeface="News706 BT"/>
                <a:ea typeface="News706 BT"/>
                <a:cs typeface="News706 BT"/>
                <a:sym typeface="News706 BT"/>
              </a:defRPr>
            </a:lvl4pPr>
            <a:lvl5pPr marL="0" indent="1316552" defTabSz="914400">
              <a:lnSpc>
                <a:spcPts val="2400"/>
              </a:lnSpc>
              <a:buSzTx/>
              <a:buNone/>
              <a:defRPr b="0" sz="2000">
                <a:solidFill>
                  <a:srgbClr val="000000"/>
                </a:solidFill>
                <a:uFillTx/>
                <a:latin typeface="News706 BT"/>
                <a:ea typeface="News706 BT"/>
                <a:cs typeface="News706 BT"/>
                <a:sym typeface="News706 BT"/>
              </a:defRPr>
            </a:lvl5pPr>
          </a:lstStyle>
          <a:p>
            <a:pPr/>
            <a:r>
              <a:t>Body Level One</a:t>
            </a:r>
          </a:p>
          <a:p>
            <a:pPr lvl="1"/>
            <a:r>
              <a:t>Body Level Two</a:t>
            </a:r>
          </a:p>
          <a:p>
            <a:pPr lvl="2"/>
            <a:r>
              <a:t>Body Level Three</a:t>
            </a:r>
          </a:p>
          <a:p>
            <a:pPr lvl="3"/>
            <a:r>
              <a:t>Body Level Four</a:t>
            </a:r>
          </a:p>
          <a:p>
            <a:pPr lvl="4"/>
            <a:r>
              <a:t>Body Level Five</a:t>
            </a:r>
          </a:p>
        </p:txBody>
      </p:sp>
      <p:sp>
        <p:nvSpPr>
          <p:cNvPr id="151" name="Shape 15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2_Title">
    <p:spTree>
      <p:nvGrpSpPr>
        <p:cNvPr id="1" name=""/>
        <p:cNvGrpSpPr/>
        <p:nvPr/>
      </p:nvGrpSpPr>
      <p:grpSpPr>
        <a:xfrm>
          <a:off x="0" y="0"/>
          <a:ext cx="0" cy="0"/>
          <a:chOff x="0" y="0"/>
          <a:chExt cx="0" cy="0"/>
        </a:xfrm>
      </p:grpSpPr>
      <p:sp>
        <p:nvSpPr>
          <p:cNvPr id="158" name="Shape 1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59" name="Shape 1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60" name="Shape 160"/>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167" name="Shape 167"/>
          <p:cNvSpPr/>
          <p:nvPr>
            <p:ph type="title"/>
          </p:nvPr>
        </p:nvSpPr>
        <p:spPr>
          <a:xfrm>
            <a:off x="1689794" y="136921"/>
            <a:ext cx="5983487" cy="1163837"/>
          </a:xfrm>
          <a:prstGeom prst="rect">
            <a:avLst/>
          </a:prstGeom>
        </p:spPr>
        <p:txBody>
          <a:bodyPr lIns="27384" tIns="27384" rIns="27384" bIns="27384" anchor="ctr">
            <a:normAutofit fontScale="100000" lnSpcReduction="0"/>
          </a:bodyPr>
          <a:lstStyle>
            <a:lvl1pPr algn="ctr">
              <a:lnSpc>
                <a:spcPct val="100000"/>
              </a:lnSpc>
              <a:defRPr b="0" sz="4200">
                <a:uFillTx/>
                <a:latin typeface="Helvetica Light"/>
                <a:ea typeface="Helvetica Light"/>
                <a:cs typeface="Helvetica Light"/>
                <a:sym typeface="Helvetica Light"/>
              </a:defRPr>
            </a:lvl1pPr>
          </a:lstStyle>
          <a:p>
            <a:pPr/>
            <a:r>
              <a:t>Title Text</a:t>
            </a:r>
          </a:p>
        </p:txBody>
      </p:sp>
      <p:sp>
        <p:nvSpPr>
          <p:cNvPr id="168" name="Shape 168"/>
          <p:cNvSpPr/>
          <p:nvPr>
            <p:ph type="body" idx="1"/>
          </p:nvPr>
        </p:nvSpPr>
        <p:spPr>
          <a:xfrm>
            <a:off x="1689794" y="1396603"/>
            <a:ext cx="5983487" cy="3388817"/>
          </a:xfrm>
          <a:prstGeom prst="rect">
            <a:avLst/>
          </a:prstGeom>
        </p:spPr>
        <p:txBody>
          <a:bodyPr lIns="27384" tIns="27384" rIns="27384" bIns="27384" anchor="ctr">
            <a:normAutofit fontScale="100000" lnSpcReduction="0"/>
          </a:bodyPr>
          <a:lstStyle>
            <a:lvl1pPr marL="233947" indent="-233947">
              <a:lnSpc>
                <a:spcPct val="100000"/>
              </a:lnSpc>
              <a:spcBef>
                <a:spcPts val="4200"/>
              </a:spcBef>
              <a:buSzPct val="75000"/>
              <a:buChar char="•"/>
              <a:defRPr b="0" sz="2000">
                <a:uFillTx/>
                <a:latin typeface="Helvetica Light"/>
                <a:ea typeface="Helvetica Light"/>
                <a:cs typeface="Helvetica Light"/>
                <a:sym typeface="Helvetica Light"/>
              </a:defRPr>
            </a:lvl1pPr>
            <a:lvl2pPr marL="678447" indent="-233947">
              <a:lnSpc>
                <a:spcPct val="100000"/>
              </a:lnSpc>
              <a:spcBef>
                <a:spcPts val="4200"/>
              </a:spcBef>
              <a:buSzPct val="75000"/>
              <a:buFontTx/>
              <a:buChar char="•"/>
              <a:defRPr b="0" sz="2000">
                <a:uFillTx/>
                <a:latin typeface="Helvetica Light"/>
                <a:ea typeface="Helvetica Light"/>
                <a:cs typeface="Helvetica Light"/>
                <a:sym typeface="Helvetica Light"/>
              </a:defRPr>
            </a:lvl2pPr>
            <a:lvl3pPr marL="1122947" indent="-233947">
              <a:lnSpc>
                <a:spcPct val="100000"/>
              </a:lnSpc>
              <a:spcBef>
                <a:spcPts val="4200"/>
              </a:spcBef>
              <a:buSzPct val="75000"/>
              <a:buFontTx/>
              <a:buChar char="•"/>
              <a:defRPr b="0" sz="2000">
                <a:uFillTx/>
                <a:latin typeface="Helvetica Light"/>
                <a:ea typeface="Helvetica Light"/>
                <a:cs typeface="Helvetica Light"/>
                <a:sym typeface="Helvetica Light"/>
              </a:defRPr>
            </a:lvl3pPr>
            <a:lvl4pPr marL="1567447" indent="-233947">
              <a:lnSpc>
                <a:spcPct val="100000"/>
              </a:lnSpc>
              <a:spcBef>
                <a:spcPts val="4200"/>
              </a:spcBef>
              <a:buSzPct val="75000"/>
              <a:buFontTx/>
              <a:buChar char="•"/>
              <a:defRPr b="0" sz="2000">
                <a:uFillTx/>
                <a:latin typeface="Helvetica Light"/>
                <a:ea typeface="Helvetica Light"/>
                <a:cs typeface="Helvetica Light"/>
                <a:sym typeface="Helvetica Light"/>
              </a:defRPr>
            </a:lvl4pPr>
            <a:lvl5pPr marL="2011947" indent="-233947">
              <a:lnSpc>
                <a:spcPct val="100000"/>
              </a:lnSpc>
              <a:spcBef>
                <a:spcPts val="4200"/>
              </a:spcBef>
              <a:buSzPct val="75000"/>
              <a:buFontTx/>
              <a:buChar char="•"/>
              <a:defRPr b="0" sz="2000">
                <a:uFillTx/>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69" name="Shape 169"/>
          <p:cNvSpPr/>
          <p:nvPr>
            <p:ph type="sldNum" sz="quarter" idx="2"/>
          </p:nvPr>
        </p:nvSpPr>
        <p:spPr>
          <a:xfrm>
            <a:off x="4580829" y="4990802"/>
            <a:ext cx="194571" cy="194470"/>
          </a:xfrm>
          <a:prstGeom prst="rect">
            <a:avLst/>
          </a:prstGeom>
        </p:spPr>
        <p:txBody>
          <a:bodyPr lIns="27384" tIns="27384" rIns="27384" bIns="27384"/>
          <a:lstStyle>
            <a:lvl1pPr>
              <a:defRPr b="0" sz="900">
                <a:solidFill>
                  <a:srgbClr val="FFFFFF"/>
                </a:solidFill>
                <a:uFillTx/>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Agenda">
    <p:bg>
      <p:bgPr>
        <a:solidFill>
          <a:srgbClr val="FFFFFF"/>
        </a:solidFill>
      </p:bgPr>
    </p:bg>
    <p:spTree>
      <p:nvGrpSpPr>
        <p:cNvPr id="1" name=""/>
        <p:cNvGrpSpPr/>
        <p:nvPr/>
      </p:nvGrpSpPr>
      <p:grpSpPr>
        <a:xfrm>
          <a:off x="0" y="0"/>
          <a:ext cx="0" cy="0"/>
          <a:chOff x="0" y="0"/>
          <a:chExt cx="0" cy="0"/>
        </a:xfrm>
      </p:grpSpPr>
      <p:sp>
        <p:nvSpPr>
          <p:cNvPr id="20" name="Shape 2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1_Title">
    <p:spTree>
      <p:nvGrpSpPr>
        <p:cNvPr id="1" name=""/>
        <p:cNvGrpSpPr/>
        <p:nvPr/>
      </p:nvGrpSpPr>
      <p:grpSpPr>
        <a:xfrm>
          <a:off x="0" y="0"/>
          <a:ext cx="0" cy="0"/>
          <a:chOff x="0" y="0"/>
          <a:chExt cx="0" cy="0"/>
        </a:xfrm>
      </p:grpSpPr>
      <p:pic>
        <p:nvPicPr>
          <p:cNvPr id="27" name="image.png"/>
          <p:cNvPicPr>
            <a:picLocks noChangeAspect="0"/>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2_Title">
    <p:spTree>
      <p:nvGrpSpPr>
        <p:cNvPr id="1" name=""/>
        <p:cNvGrpSpPr/>
        <p:nvPr/>
      </p:nvGrpSpPr>
      <p:grpSpPr>
        <a:xfrm>
          <a:off x="0" y="0"/>
          <a:ext cx="0" cy="0"/>
          <a:chOff x="0" y="0"/>
          <a:chExt cx="0" cy="0"/>
        </a:xfrm>
      </p:grpSpPr>
      <p:sp>
        <p:nvSpPr>
          <p:cNvPr id="35" name="Shape 35"/>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1_Agenda">
    <p:bg>
      <p:bgPr>
        <a:solidFill>
          <a:srgbClr val="FFFFFF"/>
        </a:solidFill>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6" name="Shape 46"/>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pPr/>
            <a:r>
              <a:t>Title Text</a:t>
            </a:r>
          </a:p>
        </p:txBody>
      </p:sp>
      <p:sp>
        <p:nvSpPr>
          <p:cNvPr id="47" name="Shape 47"/>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pPr/>
            <a:r>
              <a:t>Body Level One</a:t>
            </a:r>
          </a:p>
          <a:p>
            <a:pPr lvl="1"/>
            <a:r>
              <a:t>Body Level Two</a:t>
            </a:r>
          </a:p>
          <a:p>
            <a:pPr lvl="2"/>
            <a:r>
              <a:t>Body Level Three</a:t>
            </a:r>
          </a:p>
          <a:p>
            <a:pPr lvl="3"/>
            <a:r>
              <a:t>Body Level Four</a:t>
            </a:r>
          </a:p>
          <a:p>
            <a:pPr lvl="4"/>
            <a:r>
              <a:t>Body Level Five</a:t>
            </a:r>
          </a:p>
        </p:txBody>
      </p:sp>
      <p:sp>
        <p:nvSpPr>
          <p:cNvPr id="48" name="Shape 48"/>
          <p:cNvSpPr/>
          <p:nvPr>
            <p:ph type="sldNum" sz="quarter" idx="2"/>
          </p:nvPr>
        </p:nvSpPr>
        <p:spPr>
          <a:xfrm>
            <a:off x="8599785" y="514350"/>
            <a:ext cx="355005" cy="342900"/>
          </a:xfrm>
          <a:prstGeom prst="rect">
            <a:avLst/>
          </a:prstGeom>
        </p:spPr>
        <p:txBody>
          <a:bodyPr lIns="0" tIns="0" rIns="0" bIns="0" anchor="ctr"/>
          <a:lstStyle>
            <a:lvl1pPr>
              <a:defRPr>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2_Agenda">
    <p:bg>
      <p:bgPr>
        <a:solidFill>
          <a:srgbClr val="FFFFFF"/>
        </a:solidFill>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59" name="image.tiff"/>
          <p:cNvPicPr>
            <a:picLocks noChangeAspect="0"/>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3_Agenda">
    <p:bg>
      <p:bgPr>
        <a:solidFill>
          <a:srgbClr val="FFFFFF"/>
        </a:solidFill>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69" name="image.tiff"/>
          <p:cNvPicPr>
            <a:picLocks noChangeAspect="0"/>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2" name="Shape 72"/>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4_Agenda">
    <p:bg>
      <p:bgPr>
        <a:solidFill>
          <a:srgbClr val="FFFFFF"/>
        </a:solidFill>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81" name="image.tiff"/>
          <p:cNvPicPr>
            <a:picLocks noChangeAspect="0"/>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4" name="Shape 84"/>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5_Agenda">
    <p:bg>
      <p:bgPr>
        <a:solidFill>
          <a:srgbClr val="FFFFFF"/>
        </a:solidFill>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93" name="image.tiff"/>
          <p:cNvPicPr>
            <a:picLocks noChangeAspect="0"/>
          </p:cNvPicPr>
          <p:nvPr/>
        </p:nvPicPr>
        <p:blipFill>
          <a:blip r:embed="rId2">
            <a:extLst/>
          </a:blip>
          <a:srcRect l="0" t="2653" r="0"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6" name="Shape 96"/>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 name="Shape 4"/>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r>
              <a:t>Title Text</a:t>
            </a:r>
          </a:p>
        </p:txBody>
      </p:sp>
      <p:sp>
        <p:nvSpPr>
          <p:cNvPr id="5" name="Shape 5"/>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pPr/>
            <a:r>
              <a:t>Body Level One</a:t>
            </a:r>
          </a:p>
          <a:p>
            <a:pPr lvl="1"/>
            <a:r>
              <a:t>Body Level Two</a:t>
            </a:r>
          </a:p>
          <a:p>
            <a:pPr lvl="2"/>
            <a:r>
              <a:t>Body Level Three</a:t>
            </a:r>
          </a:p>
          <a:p>
            <a:pPr lvl="3"/>
            <a:r>
              <a:t>Body Level Four</a:t>
            </a:r>
          </a:p>
          <a:p>
            <a:pPr lvl="4"/>
            <a:r>
              <a:t>Body Level Five</a:t>
            </a:r>
          </a:p>
        </p:txBody>
      </p:sp>
      <p:sp>
        <p:nvSpPr>
          <p:cNvPr id="6" name="Shape 6"/>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b="1" baseline="0" cap="none" i="0" spc="0" strike="noStrike" sz="2200" u="none">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 Id="rId3" Type="http://schemas.openxmlformats.org/officeDocument/2006/relationships/image" Target="../media/image16.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 Id="rId3" Type="http://schemas.openxmlformats.org/officeDocument/2006/relationships/hyperlink" Target="https://bonafide.co/blog/which-professions-top-connectors-introduce"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www.wired.com/2016/01/googles-go-victory-is-just-a-glimpse-of-how-powerful-ai-will-be/" TargetMode="External"/><Relationship Id="rId3" Type="http://schemas.openxmlformats.org/officeDocument/2006/relationships/hyperlink" Target="http://www.wired.com/2014/01/geoffrey-hinton-deep-learning" TargetMode="External"/><Relationship Id="rId4" Type="http://schemas.openxmlformats.org/officeDocument/2006/relationships/hyperlink" Target="https://sites.google.com/site/deepernn/home/blog/briefsummaryofthepaneldiscussionatdlworkshopicml2015" TargetMode="Externa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79" name="Shape 17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pic>
        <p:nvPicPr>
          <p:cNvPr id="180" name="image.png"/>
          <p:cNvPicPr>
            <a:picLocks noChangeAspect="0"/>
          </p:cNvPicPr>
          <p:nvPr/>
        </p:nvPicPr>
        <p:blipFill>
          <a:blip r:embed="rId2">
            <a:extLst/>
          </a:blip>
          <a:stretch>
            <a:fillRect/>
          </a:stretch>
        </p:blipFill>
        <p:spPr>
          <a:xfrm>
            <a:off x="457200" y="579437"/>
            <a:ext cx="2038350" cy="219076"/>
          </a:xfrm>
          <a:prstGeom prst="rect">
            <a:avLst/>
          </a:prstGeom>
          <a:ln w="12700">
            <a:miter lim="400000"/>
          </a:ln>
        </p:spPr>
      </p:pic>
      <p:sp>
        <p:nvSpPr>
          <p:cNvPr id="181" name="Shape 181"/>
          <p:cNvSpPr/>
          <p:nvPr>
            <p:ph type="title" idx="4294967295"/>
          </p:nvPr>
        </p:nvSpPr>
        <p:spPr>
          <a:xfrm>
            <a:off x="412750" y="1144587"/>
            <a:ext cx="8469313" cy="2968626"/>
          </a:xfrm>
          <a:prstGeom prst="rect">
            <a:avLst/>
          </a:prstGeom>
        </p:spPr>
        <p:txBody>
          <a:bodyPr lIns="0" tIns="0" rIns="0" bIns="0"/>
          <a:lstStyle/>
          <a:p>
            <a:pPr>
              <a:lnSpc>
                <a:spcPct val="70000"/>
              </a:lnSpc>
              <a:defRPr sz="8200"/>
            </a:pPr>
            <a:r>
              <a:t>DATA SCIENCE</a:t>
            </a:r>
          </a:p>
          <a:p>
            <a:pPr>
              <a:lnSpc>
                <a:spcPct val="70000"/>
              </a:lnSpc>
              <a:defRPr sz="4100"/>
            </a:pPr>
            <a:r>
              <a:t>11 WEEK PART TIME COURSE</a:t>
            </a:r>
          </a:p>
          <a:p>
            <a:pPr>
              <a:lnSpc>
                <a:spcPct val="70000"/>
              </a:lnSpc>
              <a:defRPr sz="4100"/>
            </a:pPr>
          </a:p>
          <a:p>
            <a:pPr>
              <a:lnSpc>
                <a:spcPct val="70000"/>
              </a:lnSpc>
              <a:defRPr sz="4100"/>
            </a:pPr>
            <a:r>
              <a:t>Week 10 - Network Analysis</a:t>
            </a:r>
          </a:p>
          <a:p>
            <a:pPr>
              <a:lnSpc>
                <a:spcPct val="70000"/>
              </a:lnSpc>
              <a:defRPr sz="4100"/>
            </a:pPr>
            <a:r>
              <a:t>Monday 23rd May 2016</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5" name="pasted-image.png"/>
          <p:cNvPicPr>
            <a:picLocks noChangeAspect="1"/>
          </p:cNvPicPr>
          <p:nvPr/>
        </p:nvPicPr>
        <p:blipFill>
          <a:blip r:embed="rId2">
            <a:extLst/>
          </a:blip>
          <a:stretch>
            <a:fillRect/>
          </a:stretch>
        </p:blipFill>
        <p:spPr>
          <a:xfrm>
            <a:off x="2441273" y="30193"/>
            <a:ext cx="4480529" cy="5197414"/>
          </a:xfrm>
          <a:prstGeom prst="rect">
            <a:avLst/>
          </a:prstGeom>
          <a:ln w="25400"/>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Shape 24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8" name="Shape 24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9" name="Shape 24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0" name="Shape 25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1" name="Shape 25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2" name="Shape 252"/>
          <p:cNvSpPr/>
          <p:nvPr>
            <p:ph type="title"/>
          </p:nvPr>
        </p:nvSpPr>
        <p:spPr>
          <a:prstGeom prst="rect">
            <a:avLst/>
          </a:prstGeom>
        </p:spPr>
        <p:txBody>
          <a:bodyPr/>
          <a:lstStyle/>
          <a:p>
            <a:pPr/>
            <a:r>
              <a:t>WHAT ARE THE METRICS OF A GRAPH?</a:t>
            </a:r>
          </a:p>
        </p:txBody>
      </p:sp>
      <p:sp>
        <p:nvSpPr>
          <p:cNvPr id="253" name="Shape 253"/>
          <p:cNvSpPr/>
          <p:nvPr>
            <p:ph type="body" idx="1"/>
          </p:nvPr>
        </p:nvSpPr>
        <p:spPr>
          <a:prstGeom prst="rect">
            <a:avLst/>
          </a:prstGeom>
        </p:spPr>
        <p:txBody>
          <a:bodyPr/>
          <a:lstStyle/>
          <a:p>
            <a:pPr>
              <a:lnSpc>
                <a:spcPct val="100000"/>
              </a:lnSpc>
              <a:spcBef>
                <a:spcPts val="1200"/>
              </a:spcBef>
            </a:pPr>
            <a:r>
              <a:t>Degree Centrality - number of edges a node has</a:t>
            </a:r>
          </a:p>
          <a:p>
            <a:pPr>
              <a:lnSpc>
                <a:spcPct val="100000"/>
              </a:lnSpc>
              <a:spcBef>
                <a:spcPts val="1200"/>
              </a:spcBef>
            </a:pPr>
            <a:r>
              <a:t>Closeness Centrality - the reciprocal of the sum of the shortest path distances from one node to all n-1 other nodes. Since the sum of distances depends on the number of nodes in the graph, closeness is normalized by the sum of minimum possible distances n-1. Higher values of closeness indicate higher centrality</a:t>
            </a:r>
          </a:p>
          <a:p>
            <a:pPr>
              <a:lnSpc>
                <a:spcPct val="100000"/>
              </a:lnSpc>
              <a:spcBef>
                <a:spcPts val="1200"/>
              </a:spcBef>
            </a:pPr>
            <a:r>
              <a:t>Betweenness Centrality - the sum of the fraction of all-pairs shortest paths that pass through the node v</a:t>
            </a:r>
          </a:p>
          <a:p>
            <a:pPr>
              <a:lnSpc>
                <a:spcPct val="100000"/>
              </a:lnSpc>
              <a:spcBef>
                <a:spcPts val="1200"/>
              </a:spcBef>
            </a:pPr>
            <a:r>
              <a:t>Eigenvector centrality - computes the centrality for a node based on the centrality of its neighbours</a:t>
            </a:r>
          </a:p>
          <a:p>
            <a:pPr>
              <a:lnSpc>
                <a:spcPct val="100000"/>
              </a:lnSpc>
              <a:spcBef>
                <a:spcPts val="1200"/>
              </a:spcBef>
            </a:pPr>
            <a:r>
              <a:t>Page Rank - count the number and quality of links to a page to determine a rough estimate of how important the website is. The underlying assumption is that more important websites are likely to receive more links from other websites</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hape 2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6" name="Shape 2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7" name="Shape 2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8" name="Shape 2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59" name="Shape 25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0" name="Shape 260"/>
          <p:cNvSpPr/>
          <p:nvPr>
            <p:ph type="title"/>
          </p:nvPr>
        </p:nvSpPr>
        <p:spPr>
          <a:prstGeom prst="rect">
            <a:avLst/>
          </a:prstGeom>
        </p:spPr>
        <p:txBody>
          <a:bodyPr/>
          <a:lstStyle/>
          <a:p>
            <a:pPr/>
            <a:r>
              <a:t>HOW DO WE CALCULATE THE METRICS OF A GRAPH?</a:t>
            </a:r>
          </a:p>
        </p:txBody>
      </p:sp>
      <p:sp>
        <p:nvSpPr>
          <p:cNvPr id="261" name="Shape 261"/>
          <p:cNvSpPr/>
          <p:nvPr>
            <p:ph type="body" idx="1"/>
          </p:nvPr>
        </p:nvSpPr>
        <p:spPr>
          <a:prstGeom prst="rect">
            <a:avLst/>
          </a:prstGeom>
        </p:spPr>
        <p:txBody>
          <a:bodyPr/>
          <a:lstStyle/>
          <a:p>
            <a:pPr marL="0" indent="0" algn="ctr">
              <a:lnSpc>
                <a:spcPct val="100000"/>
              </a:lnSpc>
              <a:spcBef>
                <a:spcPts val="1200"/>
              </a:spcBef>
              <a:buSzTx/>
              <a:buFontTx/>
              <a:buNone/>
            </a:pPr>
            <a:r>
              <a:t>NetworkX</a:t>
            </a:r>
          </a:p>
          <a:p>
            <a:pPr>
              <a:lnSpc>
                <a:spcPct val="100000"/>
              </a:lnSpc>
              <a:spcBef>
                <a:spcPts val="1200"/>
              </a:spcBef>
            </a:pPr>
          </a:p>
          <a:p>
            <a:pPr>
              <a:lnSpc>
                <a:spcPct val="100000"/>
              </a:lnSpc>
              <a:spcBef>
                <a:spcPts val="1200"/>
              </a:spcBef>
            </a:pPr>
            <a:r>
              <a:t>Tool to study the structure and dynamics of social, biological, and infrastructure networks</a:t>
            </a:r>
          </a:p>
          <a:p>
            <a:pPr>
              <a:lnSpc>
                <a:spcPct val="100000"/>
              </a:lnSpc>
              <a:spcBef>
                <a:spcPts val="1200"/>
              </a:spcBef>
            </a:pPr>
            <a:r>
              <a:t>Ease-of-use and rapid development</a:t>
            </a:r>
          </a:p>
          <a:p>
            <a:pPr>
              <a:lnSpc>
                <a:spcPct val="100000"/>
              </a:lnSpc>
              <a:spcBef>
                <a:spcPts val="1200"/>
              </a:spcBef>
            </a:pPr>
            <a:r>
              <a:t>Open-source tool base that can easily grow in a multidisciplinary environment with non-expert users and developers</a:t>
            </a:r>
          </a:p>
          <a:p>
            <a:pPr>
              <a:lnSpc>
                <a:spcPct val="100000"/>
              </a:lnSpc>
              <a:spcBef>
                <a:spcPts val="1200"/>
              </a:spcBef>
            </a:pPr>
            <a:r>
              <a:t>An easy interface to existing code bases written in C, C++, and FORTRAN</a:t>
            </a:r>
          </a:p>
          <a:p>
            <a:pPr>
              <a:lnSpc>
                <a:spcPct val="100000"/>
              </a:lnSpc>
              <a:spcBef>
                <a:spcPts val="1200"/>
              </a:spcBef>
            </a:pPr>
            <a:r>
              <a:t>To painlessly slurp in relatively large nonstandard data sets </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64" name="Shape 26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65" name="Shape 26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66" name="Shape 26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67" name="Shape 26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8" name="Shape 268"/>
          <p:cNvSpPr/>
          <p:nvPr>
            <p:ph type="title"/>
          </p:nvPr>
        </p:nvSpPr>
        <p:spPr>
          <a:prstGeom prst="rect">
            <a:avLst/>
          </a:prstGeom>
        </p:spPr>
        <p:txBody>
          <a:bodyPr/>
          <a:lstStyle/>
          <a:p>
            <a:pPr/>
            <a:r>
              <a:t>HOW DO WE VISUALISE A GRAPH?</a:t>
            </a:r>
          </a:p>
        </p:txBody>
      </p:sp>
      <p:pic>
        <p:nvPicPr>
          <p:cNvPr id="269" name="pasted-image.png"/>
          <p:cNvPicPr>
            <a:picLocks noChangeAspect="1"/>
          </p:cNvPicPr>
          <p:nvPr/>
        </p:nvPicPr>
        <p:blipFill>
          <a:blip r:embed="rId2">
            <a:extLst/>
          </a:blip>
          <a:stretch>
            <a:fillRect/>
          </a:stretch>
        </p:blipFill>
        <p:spPr>
          <a:xfrm>
            <a:off x="744477" y="1130272"/>
            <a:ext cx="7874121" cy="3915446"/>
          </a:xfrm>
          <a:prstGeom prst="rect">
            <a:avLst/>
          </a:prstGeom>
          <a:ln w="25400"/>
        </p:spPr>
      </p:pic>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72" name="Shape 2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73" name="Shape 27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74" name="Shape 27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75" name="Shape 27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6" name="Shape 276"/>
          <p:cNvSpPr/>
          <p:nvPr>
            <p:ph type="title"/>
          </p:nvPr>
        </p:nvSpPr>
        <p:spPr>
          <a:prstGeom prst="rect">
            <a:avLst/>
          </a:prstGeom>
        </p:spPr>
        <p:txBody>
          <a:bodyPr/>
          <a:lstStyle/>
          <a:p>
            <a:pPr/>
            <a:r>
              <a:t>HOW DO WE VISUALISE A GRAPH?</a:t>
            </a:r>
          </a:p>
        </p:txBody>
      </p:sp>
      <p:pic>
        <p:nvPicPr>
          <p:cNvPr id="277" name="pasted-image.png"/>
          <p:cNvPicPr>
            <a:picLocks noChangeAspect="1"/>
          </p:cNvPicPr>
          <p:nvPr/>
        </p:nvPicPr>
        <p:blipFill>
          <a:blip r:embed="rId2">
            <a:extLst/>
          </a:blip>
          <a:stretch>
            <a:fillRect/>
          </a:stretch>
        </p:blipFill>
        <p:spPr>
          <a:xfrm>
            <a:off x="1976285" y="960437"/>
            <a:ext cx="5410505" cy="4203060"/>
          </a:xfrm>
          <a:prstGeom prst="rect">
            <a:avLst/>
          </a:prstGeom>
          <a:ln w="25400"/>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0" name="Shape 2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1" name="Shape 28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2" name="Shape 28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3" name="Shape 28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4" name="Shape 284"/>
          <p:cNvSpPr/>
          <p:nvPr>
            <p:ph type="title"/>
          </p:nvPr>
        </p:nvSpPr>
        <p:spPr>
          <a:prstGeom prst="rect">
            <a:avLst/>
          </a:prstGeom>
        </p:spPr>
        <p:txBody>
          <a:bodyPr/>
          <a:lstStyle/>
          <a:p>
            <a:pPr/>
            <a:r>
              <a:t>HOW DO WE VISUALISE A GRAPH?</a:t>
            </a:r>
          </a:p>
        </p:txBody>
      </p:sp>
      <p:pic>
        <p:nvPicPr>
          <p:cNvPr id="285" name="pasted-image.png"/>
          <p:cNvPicPr>
            <a:picLocks noChangeAspect="1"/>
          </p:cNvPicPr>
          <p:nvPr/>
        </p:nvPicPr>
        <p:blipFill>
          <a:blip r:embed="rId2">
            <a:extLst/>
          </a:blip>
          <a:stretch>
            <a:fillRect/>
          </a:stretch>
        </p:blipFill>
        <p:spPr>
          <a:xfrm>
            <a:off x="533555" y="960437"/>
            <a:ext cx="8295965" cy="4130467"/>
          </a:xfrm>
          <a:prstGeom prst="rect">
            <a:avLst/>
          </a:prstGeom>
          <a:ln w="25400"/>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8" name="Shape 28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89" name="Shape 28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90" name="Shape 29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91" name="Shape 29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2" name="Shape 292"/>
          <p:cNvSpPr/>
          <p:nvPr>
            <p:ph type="title"/>
          </p:nvPr>
        </p:nvSpPr>
        <p:spPr>
          <a:prstGeom prst="rect">
            <a:avLst/>
          </a:prstGeom>
        </p:spPr>
        <p:txBody>
          <a:bodyPr/>
          <a:lstStyle/>
          <a:p>
            <a:pPr/>
            <a:r>
              <a:t>HOW DO WE VISUALISE A GRAPH?</a:t>
            </a:r>
          </a:p>
        </p:txBody>
      </p:sp>
      <p:pic>
        <p:nvPicPr>
          <p:cNvPr id="293" name="pasted-image.png"/>
          <p:cNvPicPr>
            <a:picLocks noChangeAspect="1"/>
          </p:cNvPicPr>
          <p:nvPr/>
        </p:nvPicPr>
        <p:blipFill>
          <a:blip r:embed="rId2">
            <a:extLst/>
          </a:blip>
          <a:stretch>
            <a:fillRect/>
          </a:stretch>
        </p:blipFill>
        <p:spPr>
          <a:xfrm>
            <a:off x="2266430" y="960437"/>
            <a:ext cx="4830215" cy="4200187"/>
          </a:xfrm>
          <a:prstGeom prst="rect">
            <a:avLst/>
          </a:prstGeom>
          <a:ln w="25400"/>
        </p:spPr>
      </p:pic>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96" name="Shape 29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97" name="Shape 29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98" name="Shape 29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99" name="Shape 29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0" name="Shape 300"/>
          <p:cNvSpPr/>
          <p:nvPr>
            <p:ph type="title"/>
          </p:nvPr>
        </p:nvSpPr>
        <p:spPr>
          <a:prstGeom prst="rect">
            <a:avLst/>
          </a:prstGeom>
        </p:spPr>
        <p:txBody>
          <a:bodyPr/>
          <a:lstStyle/>
          <a:p>
            <a:pPr/>
            <a:r>
              <a:t>HOW DO WE VISUALISE A GRAPH?</a:t>
            </a:r>
          </a:p>
        </p:txBody>
      </p:sp>
      <p:pic>
        <p:nvPicPr>
          <p:cNvPr id="301" name="pasted-image.png"/>
          <p:cNvPicPr>
            <a:picLocks noChangeAspect="1"/>
          </p:cNvPicPr>
          <p:nvPr/>
        </p:nvPicPr>
        <p:blipFill>
          <a:blip r:embed="rId2">
            <a:extLst/>
          </a:blip>
          <a:stretch>
            <a:fillRect/>
          </a:stretch>
        </p:blipFill>
        <p:spPr>
          <a:xfrm>
            <a:off x="1030287" y="1534530"/>
            <a:ext cx="7302501" cy="2933701"/>
          </a:xfrm>
          <a:prstGeom prst="rect">
            <a:avLst/>
          </a:prstGeom>
          <a:ln w="25400"/>
        </p:spPr>
      </p:pic>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4" name="Shape 3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5" name="Shape 3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6" name="Shape 3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07" name="Shape 30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8" name="Shape 308"/>
          <p:cNvSpPr/>
          <p:nvPr>
            <p:ph type="title"/>
          </p:nvPr>
        </p:nvSpPr>
        <p:spPr>
          <a:prstGeom prst="rect">
            <a:avLst/>
          </a:prstGeom>
        </p:spPr>
        <p:txBody>
          <a:bodyPr/>
          <a:lstStyle/>
          <a:p>
            <a:pPr/>
            <a:r>
              <a:t>HOW DO WE VISUALISE A GRAPH?</a:t>
            </a:r>
          </a:p>
        </p:txBody>
      </p:sp>
      <p:pic>
        <p:nvPicPr>
          <p:cNvPr id="309" name="pasted-image.png"/>
          <p:cNvPicPr>
            <a:picLocks noChangeAspect="1"/>
          </p:cNvPicPr>
          <p:nvPr/>
        </p:nvPicPr>
        <p:blipFill>
          <a:blip r:embed="rId2">
            <a:extLst/>
          </a:blip>
          <a:stretch>
            <a:fillRect/>
          </a:stretch>
        </p:blipFill>
        <p:spPr>
          <a:xfrm>
            <a:off x="1030287" y="1435100"/>
            <a:ext cx="7302501" cy="2387600"/>
          </a:xfrm>
          <a:prstGeom prst="rect">
            <a:avLst/>
          </a:prstGeom>
          <a:ln w="25400"/>
        </p:spPr>
      </p:pic>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Shape 31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12" name="Shape 31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13" name="Shape 3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14" name="Shape 3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15" name="Shape 31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6" name="Shape 316"/>
          <p:cNvSpPr/>
          <p:nvPr>
            <p:ph type="title"/>
          </p:nvPr>
        </p:nvSpPr>
        <p:spPr>
          <a:prstGeom prst="rect">
            <a:avLst/>
          </a:prstGeom>
        </p:spPr>
        <p:txBody>
          <a:bodyPr/>
          <a:lstStyle/>
          <a:p>
            <a:pPr/>
            <a:r>
              <a:t>HOW DO WE VISUALISE A GRAPH?</a:t>
            </a:r>
          </a:p>
        </p:txBody>
      </p:sp>
      <p:pic>
        <p:nvPicPr>
          <p:cNvPr id="317" name="pasted-image.png"/>
          <p:cNvPicPr>
            <a:picLocks noChangeAspect="1"/>
          </p:cNvPicPr>
          <p:nvPr/>
        </p:nvPicPr>
        <p:blipFill>
          <a:blip r:embed="rId2">
            <a:extLst/>
          </a:blip>
          <a:stretch>
            <a:fillRect/>
          </a:stretch>
        </p:blipFill>
        <p:spPr>
          <a:xfrm>
            <a:off x="1991624" y="1051488"/>
            <a:ext cx="5379827" cy="4079312"/>
          </a:xfrm>
          <a:prstGeom prst="rect">
            <a:avLst/>
          </a:prstGeom>
          <a:ln w="25400"/>
        </p:spPr>
      </p:pic>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4" name="Shape 18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5" name="Shape 18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6" name="Shape 18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7" name="Shape 187"/>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8" name="Shape 188"/>
          <p:cNvSpPr/>
          <p:nvPr>
            <p:ph type="title"/>
          </p:nvPr>
        </p:nvSpPr>
        <p:spPr>
          <a:prstGeom prst="rect">
            <a:avLst/>
          </a:prstGeom>
        </p:spPr>
        <p:txBody>
          <a:bodyPr/>
          <a:lstStyle/>
          <a:p>
            <a:pPr/>
            <a:r>
              <a:t>AGENDA</a:t>
            </a:r>
          </a:p>
        </p:txBody>
      </p:sp>
      <p:sp>
        <p:nvSpPr>
          <p:cNvPr id="189" name="Shape 189"/>
          <p:cNvSpPr/>
          <p:nvPr>
            <p:ph type="body" idx="1"/>
          </p:nvPr>
        </p:nvSpPr>
        <p:spPr>
          <a:prstGeom prst="rect">
            <a:avLst/>
          </a:prstGeom>
        </p:spPr>
        <p:txBody>
          <a:bodyPr/>
          <a:lstStyle/>
          <a:p>
            <a:pPr marL="352777" indent="-352777">
              <a:buSzPct val="100000"/>
              <a:buFontTx/>
              <a:buAutoNum type="arabicPeriod" startAt="1"/>
            </a:pPr>
            <a:r>
              <a:t>Tasks from Wednesday</a:t>
            </a:r>
          </a:p>
          <a:p>
            <a:pPr marL="352777" indent="-352777">
              <a:buSzPct val="100000"/>
              <a:buFontTx/>
              <a:buAutoNum type="arabicPeriod" startAt="1"/>
            </a:pPr>
            <a:r>
              <a:t>Network Analysis</a:t>
            </a:r>
          </a:p>
          <a:p>
            <a:pPr marL="352777" indent="-352777">
              <a:buSzPct val="100000"/>
              <a:buFontTx/>
              <a:buAutoNum type="arabicPeriod" startAt="1"/>
            </a:pPr>
            <a:r>
              <a:t>Lab</a:t>
            </a:r>
          </a:p>
          <a:p>
            <a:pPr marL="352777" indent="-352777">
              <a:buSzPct val="100000"/>
              <a:buFontTx/>
              <a:buAutoNum type="arabicPeriod" startAt="1"/>
            </a:pPr>
            <a:r>
              <a:t>Discussion</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0" name="Shape 32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1" name="Shape 3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2" name="Shape 3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3" name="Shape 32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4" name="Shape 324"/>
          <p:cNvSpPr/>
          <p:nvPr>
            <p:ph type="title"/>
          </p:nvPr>
        </p:nvSpPr>
        <p:spPr>
          <a:prstGeom prst="rect">
            <a:avLst/>
          </a:prstGeom>
        </p:spPr>
        <p:txBody>
          <a:bodyPr/>
          <a:lstStyle/>
          <a:p>
            <a:pPr/>
            <a:r>
              <a:t>HOW DO WE VISUALISE A GRAPH?</a:t>
            </a:r>
          </a:p>
        </p:txBody>
      </p:sp>
      <p:pic>
        <p:nvPicPr>
          <p:cNvPr id="325" name="pasted-image.png"/>
          <p:cNvPicPr>
            <a:picLocks noChangeAspect="1"/>
          </p:cNvPicPr>
          <p:nvPr/>
        </p:nvPicPr>
        <p:blipFill>
          <a:blip r:embed="rId2">
            <a:extLst/>
          </a:blip>
          <a:stretch>
            <a:fillRect/>
          </a:stretch>
        </p:blipFill>
        <p:spPr>
          <a:xfrm>
            <a:off x="1618374" y="960437"/>
            <a:ext cx="6126327" cy="4133940"/>
          </a:xfrm>
          <a:prstGeom prst="rect">
            <a:avLst/>
          </a:prstGeom>
          <a:ln w="25400"/>
        </p:spPr>
      </p:pic>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7" name="pasted-image.png"/>
          <p:cNvPicPr>
            <a:picLocks noChangeAspect="1"/>
          </p:cNvPicPr>
          <p:nvPr/>
        </p:nvPicPr>
        <p:blipFill>
          <a:blip r:embed="rId2">
            <a:extLst/>
          </a:blip>
          <a:stretch>
            <a:fillRect/>
          </a:stretch>
        </p:blipFill>
        <p:spPr>
          <a:xfrm>
            <a:off x="1595310" y="730059"/>
            <a:ext cx="6172455" cy="4629341"/>
          </a:xfrm>
          <a:prstGeom prst="rect">
            <a:avLst/>
          </a:prstGeom>
          <a:ln w="25400"/>
        </p:spPr>
      </p:pic>
      <p:sp>
        <p:nvSpPr>
          <p:cNvPr id="328" name="Shape 32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29" name="Shape 32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0" name="Shape 33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1" name="Shape 33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2" name="Shape 33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3" name="Shape 333"/>
          <p:cNvSpPr/>
          <p:nvPr>
            <p:ph type="title"/>
          </p:nvPr>
        </p:nvSpPr>
        <p:spPr>
          <a:prstGeom prst="rect">
            <a:avLst/>
          </a:prstGeom>
        </p:spPr>
        <p:txBody>
          <a:bodyPr/>
          <a:lstStyle/>
          <a:p>
            <a:pPr/>
            <a:r>
              <a:t>HOW CAN WE FIND COMMUNITIES?</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Shape 33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6" name="Shape 33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7" name="Shape 3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8" name="Shape 3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39" name="Shape 33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0" name="Shape 340"/>
          <p:cNvSpPr/>
          <p:nvPr>
            <p:ph type="title"/>
          </p:nvPr>
        </p:nvSpPr>
        <p:spPr>
          <a:prstGeom prst="rect">
            <a:avLst/>
          </a:prstGeom>
        </p:spPr>
        <p:txBody>
          <a:bodyPr/>
          <a:lstStyle/>
          <a:p>
            <a:pPr/>
            <a:r>
              <a:t>HOW CAN WE FIND COMMUNITIES?</a:t>
            </a:r>
          </a:p>
        </p:txBody>
      </p:sp>
      <p:sp>
        <p:nvSpPr>
          <p:cNvPr id="341" name="Shape 341"/>
          <p:cNvSpPr/>
          <p:nvPr>
            <p:ph type="body" idx="1"/>
          </p:nvPr>
        </p:nvSpPr>
        <p:spPr>
          <a:prstGeom prst="rect">
            <a:avLst/>
          </a:prstGeom>
        </p:spPr>
        <p:txBody>
          <a:bodyPr/>
          <a:lstStyle/>
          <a:p>
            <a:pPr marL="0" indent="0">
              <a:lnSpc>
                <a:spcPct val="100000"/>
              </a:lnSpc>
              <a:spcBef>
                <a:spcPts val="1200"/>
              </a:spcBef>
              <a:buSzTx/>
              <a:buFontTx/>
              <a:buNone/>
            </a:pPr>
            <a:r>
              <a:t>We all know on our Facebook page we have friends we made at different places and stages in our lives. We might have some work friends, school friends, some friends we made travelling, etc…</a:t>
            </a:r>
          </a:p>
          <a:p>
            <a:pPr marL="0" indent="0">
              <a:lnSpc>
                <a:spcPct val="100000"/>
              </a:lnSpc>
              <a:spcBef>
                <a:spcPts val="1200"/>
              </a:spcBef>
              <a:buSzTx/>
              <a:buFontTx/>
              <a:buNone/>
            </a:pPr>
          </a:p>
          <a:p>
            <a:pPr marL="0" indent="0">
              <a:lnSpc>
                <a:spcPct val="100000"/>
              </a:lnSpc>
              <a:spcBef>
                <a:spcPts val="1200"/>
              </a:spcBef>
              <a:buSzTx/>
              <a:buFontTx/>
              <a:buNone/>
            </a:pPr>
            <a:r>
              <a:t>How might we find good groupings of communities?</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44" name="Shape 3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45" name="Shape 3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46" name="Shape 3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47" name="Shape 34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8" name="Shape 348"/>
          <p:cNvSpPr/>
          <p:nvPr>
            <p:ph type="title"/>
          </p:nvPr>
        </p:nvSpPr>
        <p:spPr>
          <a:prstGeom prst="rect">
            <a:avLst/>
          </a:prstGeom>
        </p:spPr>
        <p:txBody>
          <a:bodyPr/>
          <a:lstStyle/>
          <a:p>
            <a:pPr/>
            <a:r>
              <a:t>HOW CAN WE FIND COMMUNITIES?</a:t>
            </a:r>
          </a:p>
        </p:txBody>
      </p:sp>
      <p:sp>
        <p:nvSpPr>
          <p:cNvPr id="349" name="Shape 349"/>
          <p:cNvSpPr/>
          <p:nvPr>
            <p:ph type="body" idx="1"/>
          </p:nvPr>
        </p:nvSpPr>
        <p:spPr>
          <a:prstGeom prst="rect">
            <a:avLst/>
          </a:prstGeom>
        </p:spPr>
        <p:txBody>
          <a:bodyPr/>
          <a:lstStyle/>
          <a:p>
            <a:pPr marL="0" indent="0">
              <a:lnSpc>
                <a:spcPct val="100000"/>
              </a:lnSpc>
              <a:spcBef>
                <a:spcPts val="1200"/>
              </a:spcBef>
              <a:buSzTx/>
              <a:buFontTx/>
              <a:buNone/>
            </a:pPr>
            <a:r>
              <a:t>The criteria for finding good communities is similar to that for finding good clusters. </a:t>
            </a:r>
          </a:p>
          <a:p>
            <a:pPr marL="0" indent="0">
              <a:lnSpc>
                <a:spcPct val="100000"/>
              </a:lnSpc>
              <a:spcBef>
                <a:spcPts val="1200"/>
              </a:spcBef>
              <a:buSzTx/>
              <a:buFontTx/>
              <a:buNone/>
            </a:pPr>
          </a:p>
          <a:p>
            <a:pPr marL="0" indent="0">
              <a:lnSpc>
                <a:spcPct val="100000"/>
              </a:lnSpc>
              <a:spcBef>
                <a:spcPts val="1200"/>
              </a:spcBef>
              <a:buSzTx/>
              <a:buFontTx/>
              <a:buNone/>
            </a:pPr>
            <a:r>
              <a:t>We want to maximize intra-community edges while minimizing inter-community edges. </a:t>
            </a:r>
          </a:p>
          <a:p>
            <a:pPr marL="0" indent="0">
              <a:lnSpc>
                <a:spcPct val="100000"/>
              </a:lnSpc>
              <a:spcBef>
                <a:spcPts val="1200"/>
              </a:spcBef>
              <a:buSzTx/>
              <a:buFontTx/>
              <a:buNone/>
            </a:pPr>
          </a:p>
          <a:p>
            <a:pPr marL="0" indent="0">
              <a:lnSpc>
                <a:spcPct val="100000"/>
              </a:lnSpc>
              <a:spcBef>
                <a:spcPts val="1200"/>
              </a:spcBef>
              <a:buSzTx/>
              <a:buFontTx/>
              <a:buNone/>
            </a:pPr>
            <a:r>
              <a:t>Formally, the algorithm tries to maximize the modularity of network, or the fraction of edges that fall within the community minus the expected fraction of edges if the edges were distributed by random. Good communities should have a high number of intra-community edges, so by maximizing the modularity, we detect dense communities that have a high fraction of intra-community edges.</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1" name="pasted-image.png"/>
          <p:cNvPicPr>
            <a:picLocks noChangeAspect="1"/>
          </p:cNvPicPr>
          <p:nvPr/>
        </p:nvPicPr>
        <p:blipFill>
          <a:blip r:embed="rId2">
            <a:extLst/>
          </a:blip>
          <a:stretch>
            <a:fillRect/>
          </a:stretch>
        </p:blipFill>
        <p:spPr>
          <a:xfrm>
            <a:off x="1176337" y="381000"/>
            <a:ext cx="7010401" cy="5257800"/>
          </a:xfrm>
          <a:prstGeom prst="rect">
            <a:avLst/>
          </a:prstGeom>
          <a:ln w="25400"/>
        </p:spPr>
      </p:pic>
      <p:sp>
        <p:nvSpPr>
          <p:cNvPr id="352" name="Shape 3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53" name="Shape 3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54" name="Shape 3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55" name="Shape 3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56" name="Shape 35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7" name="Shape 357"/>
          <p:cNvSpPr/>
          <p:nvPr>
            <p:ph type="title"/>
          </p:nvPr>
        </p:nvSpPr>
        <p:spPr>
          <a:prstGeom prst="rect">
            <a:avLst/>
          </a:prstGeom>
        </p:spPr>
        <p:txBody>
          <a:bodyPr/>
          <a:lstStyle/>
          <a:p>
            <a:pPr/>
            <a:r>
              <a:t>HOW CAN WE FIND COMMUNITIES?</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9" name="Shape 35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60" name="Shape 36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61" name="Shape 361"/>
          <p:cNvSpPr/>
          <p:nvPr>
            <p:ph type="title" idx="4294967295"/>
          </p:nvPr>
        </p:nvSpPr>
        <p:spPr>
          <a:xfrm>
            <a:off x="347662" y="1116012"/>
            <a:ext cx="8426451" cy="3894138"/>
          </a:xfrm>
          <a:prstGeom prst="rect">
            <a:avLst/>
          </a:prstGeom>
        </p:spPr>
        <p:txBody>
          <a:bodyPr lIns="38100" tIns="38100" rIns="38100" bIns="38100"/>
          <a:lstStyle/>
          <a:p>
            <a:pPr marL="27728" marR="27728" algn="ctr" defTabSz="914400">
              <a:lnSpc>
                <a:spcPct val="70000"/>
              </a:lnSpc>
              <a:defRPr sz="8800"/>
            </a:pPr>
            <a:r>
              <a:t>CASE STUDY</a:t>
            </a:r>
          </a:p>
          <a:p>
            <a:pPr marL="27728" marR="27728" algn="ctr" defTabSz="914400">
              <a:lnSpc>
                <a:spcPct val="70000"/>
              </a:lnSpc>
              <a:defRPr sz="8800"/>
            </a:pPr>
            <a:r>
              <a:t>BONAFIDE</a:t>
            </a:r>
          </a:p>
        </p:txBody>
      </p:sp>
      <p:sp>
        <p:nvSpPr>
          <p:cNvPr id="362" name="Shape 362"/>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pic>
        <p:nvPicPr>
          <p:cNvPr id="363" name="pasted-image.png"/>
          <p:cNvPicPr>
            <a:picLocks noChangeAspect="1"/>
          </p:cNvPicPr>
          <p:nvPr/>
        </p:nvPicPr>
        <p:blipFill>
          <a:blip r:embed="rId2">
            <a:extLst/>
          </a:blip>
          <a:stretch>
            <a:fillRect/>
          </a:stretch>
        </p:blipFill>
        <p:spPr>
          <a:xfrm>
            <a:off x="3925887" y="3619500"/>
            <a:ext cx="1270001" cy="1270000"/>
          </a:xfrm>
          <a:prstGeom prst="rect">
            <a:avLst/>
          </a:prstGeom>
          <a:ln w="25400"/>
        </p:spPr>
      </p:pic>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5" name="pasted-image.png"/>
          <p:cNvPicPr>
            <a:picLocks noChangeAspect="1"/>
          </p:cNvPicPr>
          <p:nvPr/>
        </p:nvPicPr>
        <p:blipFill>
          <a:blip r:embed="rId2">
            <a:extLst/>
          </a:blip>
          <a:stretch>
            <a:fillRect/>
          </a:stretch>
        </p:blipFill>
        <p:spPr>
          <a:xfrm>
            <a:off x="-549161" y="-1"/>
            <a:ext cx="10461397" cy="5257801"/>
          </a:xfrm>
          <a:prstGeom prst="rect">
            <a:avLst/>
          </a:prstGeom>
          <a:ln w="25400"/>
        </p:spPr>
      </p:pic>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7" name="Shape 3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8" name="Shape 3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9" name="Shape 3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0" name="Shape 3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1" name="Shape 371"/>
          <p:cNvSpPr/>
          <p:nvPr>
            <p:ph type="title"/>
          </p:nvPr>
        </p:nvSpPr>
        <p:spPr>
          <a:prstGeom prst="rect">
            <a:avLst/>
          </a:prstGeom>
        </p:spPr>
        <p:txBody>
          <a:bodyPr/>
          <a:lstStyle/>
          <a:p>
            <a:pPr/>
            <a:r>
              <a:t>CASE STUDY - BONAFIDE</a:t>
            </a:r>
          </a:p>
        </p:txBody>
      </p:sp>
      <p:sp>
        <p:nvSpPr>
          <p:cNvPr id="372" name="Shape 37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3" name="pasted-image.png"/>
          <p:cNvPicPr>
            <a:picLocks noChangeAspect="1"/>
          </p:cNvPicPr>
          <p:nvPr/>
        </p:nvPicPr>
        <p:blipFill>
          <a:blip r:embed="rId2">
            <a:extLst/>
          </a:blip>
          <a:stretch>
            <a:fillRect/>
          </a:stretch>
        </p:blipFill>
        <p:spPr>
          <a:xfrm>
            <a:off x="0" y="1778322"/>
            <a:ext cx="9363075" cy="1167756"/>
          </a:xfrm>
          <a:prstGeom prst="rect">
            <a:avLst/>
          </a:prstGeom>
          <a:ln w="25400"/>
        </p:spPr>
      </p:pic>
      <p:pic>
        <p:nvPicPr>
          <p:cNvPr id="374" name="pasted-image.png"/>
          <p:cNvPicPr>
            <a:picLocks noChangeAspect="1"/>
          </p:cNvPicPr>
          <p:nvPr/>
        </p:nvPicPr>
        <p:blipFill>
          <a:blip r:embed="rId3">
            <a:extLst/>
          </a:blip>
          <a:stretch>
            <a:fillRect/>
          </a:stretch>
        </p:blipFill>
        <p:spPr>
          <a:xfrm>
            <a:off x="0" y="2944747"/>
            <a:ext cx="9363075" cy="1197106"/>
          </a:xfrm>
          <a:prstGeom prst="rect">
            <a:avLst/>
          </a:prstGeom>
          <a:ln w="25400"/>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6" name="Shape 37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7" name="Shape 37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8" name="Shape 37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79" name="Shape 37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80" name="Shape 380"/>
          <p:cNvSpPr/>
          <p:nvPr>
            <p:ph type="title"/>
          </p:nvPr>
        </p:nvSpPr>
        <p:spPr>
          <a:prstGeom prst="rect">
            <a:avLst/>
          </a:prstGeom>
        </p:spPr>
        <p:txBody>
          <a:bodyPr/>
          <a:lstStyle/>
          <a:p>
            <a:pPr/>
            <a:r>
              <a:t>CASE STUDY - BONAFIDE</a:t>
            </a:r>
          </a:p>
        </p:txBody>
      </p:sp>
      <p:sp>
        <p:nvSpPr>
          <p:cNvPr id="381" name="Shape 38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2" name="pasted-image.png"/>
          <p:cNvPicPr>
            <a:picLocks noChangeAspect="1"/>
          </p:cNvPicPr>
          <p:nvPr/>
        </p:nvPicPr>
        <p:blipFill>
          <a:blip r:embed="rId2">
            <a:extLst/>
          </a:blip>
          <a:stretch>
            <a:fillRect/>
          </a:stretch>
        </p:blipFill>
        <p:spPr>
          <a:xfrm>
            <a:off x="1314491" y="960437"/>
            <a:ext cx="6734093" cy="4297363"/>
          </a:xfrm>
          <a:prstGeom prst="rect">
            <a:avLst/>
          </a:prstGeom>
          <a:ln w="25400"/>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85" name="Shape 38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86" name="Shape 38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87" name="Shape 38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88" name="Shape 388"/>
          <p:cNvSpPr/>
          <p:nvPr>
            <p:ph type="title"/>
          </p:nvPr>
        </p:nvSpPr>
        <p:spPr>
          <a:prstGeom prst="rect">
            <a:avLst/>
          </a:prstGeom>
        </p:spPr>
        <p:txBody>
          <a:bodyPr/>
          <a:lstStyle/>
          <a:p>
            <a:pPr/>
            <a:r>
              <a:t>CASE STUDY - BONAFIDE</a:t>
            </a:r>
          </a:p>
        </p:txBody>
      </p:sp>
      <p:sp>
        <p:nvSpPr>
          <p:cNvPr id="389" name="Shape 38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90" name="pasted-image.png"/>
          <p:cNvPicPr>
            <a:picLocks noChangeAspect="1"/>
          </p:cNvPicPr>
          <p:nvPr/>
        </p:nvPicPr>
        <p:blipFill>
          <a:blip r:embed="rId2">
            <a:extLst/>
          </a:blip>
          <a:stretch>
            <a:fillRect/>
          </a:stretch>
        </p:blipFill>
        <p:spPr>
          <a:xfrm>
            <a:off x="5605266" y="1854482"/>
            <a:ext cx="3586318" cy="2288610"/>
          </a:xfrm>
          <a:prstGeom prst="rect">
            <a:avLst/>
          </a:prstGeom>
          <a:ln w="25400"/>
        </p:spPr>
      </p:pic>
      <p:sp>
        <p:nvSpPr>
          <p:cNvPr id="391" name="Shape 391"/>
          <p:cNvSpPr/>
          <p:nvPr>
            <p:ph type="body" sz="half" idx="1"/>
          </p:nvPr>
        </p:nvSpPr>
        <p:spPr>
          <a:xfrm>
            <a:off x="468153" y="983297"/>
            <a:ext cx="4827758" cy="4030980"/>
          </a:xfrm>
          <a:prstGeom prst="rect">
            <a:avLst/>
          </a:prstGeom>
        </p:spPr>
        <p:txBody>
          <a:bodyPr anchor="ctr"/>
          <a:lstStyle/>
          <a:p>
            <a:pPr marL="0" indent="0">
              <a:lnSpc>
                <a:spcPct val="100000"/>
              </a:lnSpc>
              <a:spcBef>
                <a:spcPts val="1200"/>
              </a:spcBef>
              <a:buSzTx/>
              <a:buFontTx/>
              <a:buNone/>
            </a:pPr>
            <a:r>
              <a:t>Two things stand out from the figure:</a:t>
            </a:r>
          </a:p>
          <a:p>
            <a:pPr>
              <a:lnSpc>
                <a:spcPct val="100000"/>
              </a:lnSpc>
              <a:spcBef>
                <a:spcPts val="1200"/>
              </a:spcBef>
            </a:pPr>
            <a:r>
              <a:t>A lot of people introduce founders</a:t>
            </a:r>
          </a:p>
          <a:p>
            <a:pPr>
              <a:lnSpc>
                <a:spcPct val="100000"/>
              </a:lnSpc>
              <a:spcBef>
                <a:spcPts val="1200"/>
              </a:spcBef>
            </a:pPr>
            <a:r>
              <a:t>Heavy connectors disproportionately introduce investors</a:t>
            </a:r>
          </a:p>
          <a:p>
            <a:pPr>
              <a:lnSpc>
                <a:spcPct val="100000"/>
              </a:lnSpc>
              <a:spcBef>
                <a:spcPts val="1200"/>
              </a:spcBef>
            </a:pPr>
          </a:p>
          <a:p>
            <a:pPr marL="0" indent="0">
              <a:lnSpc>
                <a:spcPct val="100000"/>
              </a:lnSpc>
              <a:spcBef>
                <a:spcPts val="1200"/>
              </a:spcBef>
              <a:buSzTx/>
              <a:buFontTx/>
              <a:buNone/>
            </a:pPr>
            <a:r>
              <a:rPr u="sng">
                <a:hlinkClick r:id="rId3" invalidUrl="" action="" tgtFrame="" tooltip="" history="1" highlightClick="0" endSnd="0"/>
              </a:rPr>
              <a:t>https://bonafide.co/blog/which-professions-top-connectors-introduce</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92" name="Shape 19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93" name="Shape 193"/>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WHAT IS NETWORK ANALYSIS?</a:t>
            </a:r>
          </a:p>
        </p:txBody>
      </p:sp>
      <p:sp>
        <p:nvSpPr>
          <p:cNvPr id="194" name="Shape 194"/>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3" name="Shape 39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94" name="Shape 39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95" name="Shape 395"/>
          <p:cNvSpPr/>
          <p:nvPr>
            <p:ph type="title" idx="4294967295"/>
          </p:nvPr>
        </p:nvSpPr>
        <p:spPr>
          <a:xfrm>
            <a:off x="-702271" y="1086762"/>
            <a:ext cx="4341417" cy="3932239"/>
          </a:xfrm>
          <a:prstGeom prst="rect">
            <a:avLst/>
          </a:prstGeom>
        </p:spPr>
        <p:txBody>
          <a:bodyPr lIns="38100" tIns="38100" rIns="38100" bIns="38100" anchor="ctr"/>
          <a:lstStyle>
            <a:lvl1pPr marL="27728" marR="27728" algn="ctr" defTabSz="914400">
              <a:lnSpc>
                <a:spcPct val="70000"/>
              </a:lnSpc>
              <a:defRPr sz="8800"/>
            </a:lvl1pPr>
          </a:lstStyle>
          <a:p>
            <a:pPr/>
            <a:r>
              <a:t>LAB</a:t>
            </a:r>
          </a:p>
        </p:txBody>
      </p:sp>
      <p:sp>
        <p:nvSpPr>
          <p:cNvPr id="396" name="Shape 396"/>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pPr/>
            <a:r>
              <a:t>DATA SCIENCE PART TIME COURSE</a:t>
            </a:r>
          </a:p>
        </p:txBody>
      </p:sp>
      <p:pic>
        <p:nvPicPr>
          <p:cNvPr id="397" name="pasted-image.png"/>
          <p:cNvPicPr>
            <a:picLocks noChangeAspect="1"/>
          </p:cNvPicPr>
          <p:nvPr/>
        </p:nvPicPr>
        <p:blipFill>
          <a:blip r:embed="rId2">
            <a:extLst/>
          </a:blip>
          <a:stretch>
            <a:fillRect/>
          </a:stretch>
        </p:blipFill>
        <p:spPr>
          <a:xfrm>
            <a:off x="3452605" y="1029932"/>
            <a:ext cx="5394533" cy="4045899"/>
          </a:xfrm>
          <a:prstGeom prst="rect">
            <a:avLst/>
          </a:prstGeom>
          <a:ln w="25400"/>
        </p:spPr>
      </p:pic>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9" name="Shape 39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00" name="Shape 40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01" name="Shape 40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REVIEW</a:t>
            </a:r>
          </a:p>
          <a:p>
            <a:pPr marL="199813" marR="27728" indent="-131445">
              <a:lnSpc>
                <a:spcPct val="120000"/>
              </a:lnSpc>
              <a:buSzPct val="69000"/>
              <a:buFont typeface="Lucida Grande"/>
              <a:defRPr sz="1800"/>
            </a:pPr>
          </a:p>
          <a:p>
            <a:pPr marL="199813" marR="27728" indent="-131445">
              <a:lnSpc>
                <a:spcPct val="120000"/>
              </a:lnSpc>
              <a:buSzPct val="69000"/>
              <a:buFont typeface="Lucida Grande"/>
              <a:defRPr sz="1800"/>
            </a:pPr>
            <a:r>
              <a:t>Review</a:t>
            </a:r>
          </a:p>
          <a:p>
            <a:pPr marL="199813" marR="27728" indent="-131445">
              <a:lnSpc>
                <a:spcPct val="120000"/>
              </a:lnSpc>
              <a:buSzPct val="69000"/>
              <a:buFont typeface="Lucida Grande"/>
              <a:defRPr sz="1800"/>
            </a:pPr>
            <a:r>
              <a:t>Tasks</a:t>
            </a:r>
          </a:p>
          <a:p>
            <a:pPr marL="199813" marR="27728" indent="-131445">
              <a:lnSpc>
                <a:spcPct val="120000"/>
              </a:lnSpc>
              <a:buSzPct val="69000"/>
              <a:buFont typeface="Lucida Grande"/>
              <a:defRPr sz="1800"/>
            </a:pPr>
            <a:r>
              <a:t>Review</a:t>
            </a:r>
          </a:p>
        </p:txBody>
      </p:sp>
      <p:sp>
        <p:nvSpPr>
          <p:cNvPr id="402" name="Shape 402"/>
          <p:cNvSpPr/>
          <p:nvPr>
            <p:ph type="body" sz="quarter" idx="4294967295"/>
          </p:nvPr>
        </p:nvSpPr>
        <p:spPr>
          <a:xfrm>
            <a:off x="371475" y="495300"/>
            <a:ext cx="6400800" cy="620713"/>
          </a:xfrm>
          <a:prstGeom prst="rect">
            <a:avLst/>
          </a:prstGeom>
        </p:spPr>
        <p:txBody>
          <a:bodyPr/>
          <a:lstStyle>
            <a:lvl1pPr marL="0" indent="0">
              <a:lnSpc>
                <a:spcPts val="2300"/>
              </a:lnSpc>
              <a:defRPr sz="2300"/>
            </a:lvl1pPr>
          </a:lstStyle>
          <a:p>
            <a:pPr/>
            <a:r>
              <a:t>DATA SCIENCE - Week 10 Day 1</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4" name="Shape 40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05" name="Shape 40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06" name="Shape 406"/>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p>
          <a:p>
            <a:pPr marL="27728" marR="27728">
              <a:lnSpc>
                <a:spcPct val="120000"/>
              </a:lnSpc>
              <a:defRPr sz="1800"/>
            </a:pPr>
            <a:r>
              <a:rPr sz="1900"/>
              <a:t>Course</a:t>
            </a:r>
            <a:endParaRPr sz="1900"/>
          </a:p>
          <a:p>
            <a:pPr marL="207115" marR="27728" indent="-138747">
              <a:lnSpc>
                <a:spcPct val="120000"/>
              </a:lnSpc>
              <a:buSzPct val="69000"/>
              <a:buFont typeface="Lucida Grande"/>
              <a:defRPr sz="1800"/>
            </a:pPr>
            <a:r>
              <a:rPr sz="1900"/>
              <a:t>How’s it going?</a:t>
            </a:r>
            <a:endParaRPr sz="1900"/>
          </a:p>
          <a:p>
            <a:pPr marL="207115" marR="27728" indent="-138747">
              <a:lnSpc>
                <a:spcPct val="120000"/>
              </a:lnSpc>
              <a:buSzPct val="69000"/>
              <a:buFont typeface="Lucida Grande"/>
              <a:defRPr sz="1800"/>
            </a:pPr>
            <a:r>
              <a:rPr sz="1900"/>
              <a:t>Anything in particular during the past weeks that was challenging?</a:t>
            </a:r>
            <a:endParaRPr sz="1900"/>
          </a:p>
          <a:p>
            <a:pPr marL="207115" marR="27728" indent="-138747">
              <a:lnSpc>
                <a:spcPct val="120000"/>
              </a:lnSpc>
              <a:buSzPct val="69000"/>
              <a:buFont typeface="Lucida Grande"/>
              <a:defRPr sz="1800"/>
            </a:pPr>
            <a:r>
              <a:rPr sz="1900"/>
              <a:t>How has the pace been?</a:t>
            </a:r>
            <a:endParaRPr sz="1900"/>
          </a:p>
          <a:p>
            <a:pPr marL="207115" marR="27728" indent="-138747">
              <a:lnSpc>
                <a:spcPct val="120000"/>
              </a:lnSpc>
              <a:buSzPct val="69000"/>
              <a:buFont typeface="Lucida Grande"/>
              <a:defRPr sz="1800"/>
            </a:pPr>
            <a:r>
              <a:rPr sz="1900"/>
              <a:t>Anything you’d like to review next week?</a:t>
            </a:r>
          </a:p>
        </p:txBody>
      </p:sp>
      <p:sp>
        <p:nvSpPr>
          <p:cNvPr id="407" name="Shape 407"/>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pPr/>
            <a:r>
              <a:t>DATA SCIENCE - Week 10 Day 1</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9" name="Shape 40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10" name="Shape 41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11" name="Shape 411"/>
          <p:cNvSpPr/>
          <p:nvPr>
            <p:ph type="title" idx="4294967295"/>
          </p:nvPr>
        </p:nvSpPr>
        <p:spPr>
          <a:xfrm>
            <a:off x="468312" y="681831"/>
            <a:ext cx="8426451" cy="4141342"/>
          </a:xfrm>
          <a:prstGeom prst="rect">
            <a:avLst/>
          </a:prstGeom>
        </p:spPr>
        <p:txBody>
          <a:bodyPr lIns="38100" tIns="38100" rIns="38100" bIns="38100"/>
          <a:lstStyle/>
          <a:p>
            <a:pPr marL="27728" marR="27728" algn="ctr">
              <a:lnSpc>
                <a:spcPts val="7600"/>
              </a:lnSpc>
              <a:defRPr sz="2600"/>
            </a:pPr>
            <a:r>
              <a:t>Task List</a:t>
            </a:r>
            <a:endParaRPr sz="1900"/>
          </a:p>
          <a:p>
            <a:pPr marL="262325" marR="27728" indent="-234597">
              <a:lnSpc>
                <a:spcPct val="120000"/>
              </a:lnSpc>
              <a:buSzPct val="100000"/>
              <a:defRPr sz="1800"/>
            </a:pPr>
            <a:r>
              <a:rPr sz="1900"/>
              <a:t>Try running the Spark cluster (or ec2 instance)</a:t>
            </a:r>
            <a:endParaRPr sz="1900"/>
          </a:p>
          <a:p>
            <a:pPr marL="262325" marR="27728" indent="-234597">
              <a:lnSpc>
                <a:spcPct val="120000"/>
              </a:lnSpc>
              <a:buSzPct val="100000"/>
              <a:defRPr sz="1800"/>
            </a:pPr>
            <a:r>
              <a:rPr sz="1900"/>
              <a:t>Read the following articles:</a:t>
            </a:r>
            <a:endParaRPr sz="1900"/>
          </a:p>
          <a:p>
            <a:pPr lvl="1" marL="694478" marR="27728" indent="-222250">
              <a:lnSpc>
                <a:spcPct val="120000"/>
              </a:lnSpc>
              <a:buSzPct val="100000"/>
              <a:defRPr sz="1200"/>
            </a:pPr>
            <a:r>
              <a:rPr u="sng">
                <a:hlinkClick r:id="rId2" invalidUrl="" action="" tgtFrame="" tooltip="" history="1" highlightClick="0" endSnd="0"/>
              </a:rPr>
              <a:t>http://www.wired.com/2016/01/googles-go-victory-is-just-a-glimpse-of-how-powerful-ai-will-be/</a:t>
            </a:r>
          </a:p>
          <a:p>
            <a:pPr lvl="1" marL="694478" marR="27728" indent="-222250">
              <a:lnSpc>
                <a:spcPct val="120000"/>
              </a:lnSpc>
              <a:buSzPct val="100000"/>
              <a:defRPr sz="1200"/>
            </a:pPr>
            <a:r>
              <a:rPr u="sng">
                <a:hlinkClick r:id="rId3" invalidUrl="" action="" tgtFrame="" tooltip="" history="1" highlightClick="0" endSnd="0"/>
              </a:rPr>
              <a:t>http://www.wired.com/2014/01/geoffrey-hinton-deep-learning</a:t>
            </a:r>
            <a:r>
              <a:t> </a:t>
            </a:r>
          </a:p>
          <a:p>
            <a:pPr lvl="1" marL="694478" marR="27728" indent="-222250">
              <a:lnSpc>
                <a:spcPct val="120000"/>
              </a:lnSpc>
              <a:buSzPct val="100000"/>
              <a:defRPr sz="1200"/>
            </a:pPr>
            <a:r>
              <a:rPr u="sng">
                <a:hlinkClick r:id="rId4" invalidUrl="" action="" tgtFrame="" tooltip="" history="1" highlightClick="0" endSnd="0"/>
              </a:rPr>
              <a:t>https://sites.google.com/site/deepernn/home/blog/briefsummaryofthepaneldiscussionatdlworkshopicml2015</a:t>
            </a:r>
            <a:endParaRPr sz="1900"/>
          </a:p>
          <a:p>
            <a:pPr marL="262325" marR="27728" indent="-234597">
              <a:lnSpc>
                <a:spcPct val="120000"/>
              </a:lnSpc>
              <a:buSzPct val="100000"/>
              <a:defRPr sz="1800"/>
            </a:pPr>
            <a:r>
              <a:rPr sz="1900"/>
              <a:t>Install TensorFlow</a:t>
            </a:r>
          </a:p>
        </p:txBody>
      </p:sp>
      <p:sp>
        <p:nvSpPr>
          <p:cNvPr id="412" name="Shape 412"/>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pPr/>
            <a:r>
              <a:t>DATA SCIENCE - Week 10 Day 1</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 name="Shape 41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15" name="Shape 41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16" name="Shape 416"/>
          <p:cNvSpPr/>
          <p:nvPr>
            <p:ph type="title" idx="4294967295"/>
          </p:nvPr>
        </p:nvSpPr>
        <p:spPr>
          <a:xfrm>
            <a:off x="468312" y="681831"/>
            <a:ext cx="8426451" cy="4141342"/>
          </a:xfrm>
          <a:prstGeom prst="rect">
            <a:avLst/>
          </a:prstGeom>
        </p:spPr>
        <p:txBody>
          <a:bodyPr lIns="38100" tIns="38100" rIns="38100" bIns="38100"/>
          <a:lstStyle/>
          <a:p>
            <a:pPr marL="27728" marR="27728" algn="ctr">
              <a:lnSpc>
                <a:spcPts val="7600"/>
              </a:lnSpc>
              <a:defRPr sz="2600"/>
            </a:pPr>
            <a:r>
              <a:t>Task List</a:t>
            </a:r>
            <a:endParaRPr sz="1900"/>
          </a:p>
          <a:p>
            <a:pPr marL="249978" marR="27728" indent="-222250">
              <a:lnSpc>
                <a:spcPct val="120000"/>
              </a:lnSpc>
              <a:buSzPct val="100000"/>
              <a:defRPr sz="1800"/>
            </a:pPr>
            <a:endParaRPr sz="1900"/>
          </a:p>
          <a:p>
            <a:pPr marL="249977" marR="27728" indent="-222249">
              <a:lnSpc>
                <a:spcPct val="120000"/>
              </a:lnSpc>
              <a:buSzPct val="100000"/>
              <a:defRPr sz="3400"/>
            </a:pPr>
            <a:r>
              <a:t>EMAIL ONE OF THE GUEST PRESENTERS OF THIS CLASS</a:t>
            </a:r>
          </a:p>
        </p:txBody>
      </p:sp>
      <p:sp>
        <p:nvSpPr>
          <p:cNvPr id="417" name="Shape 417"/>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pPr/>
            <a:r>
              <a:t>DATA SCIENCE - Week 10 Day 2</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19" name="pasted-image.png"/>
          <p:cNvPicPr>
            <a:picLocks noChangeAspect="1"/>
          </p:cNvPicPr>
          <p:nvPr/>
        </p:nvPicPr>
        <p:blipFill>
          <a:blip r:embed="rId2">
            <a:extLst/>
          </a:blip>
          <a:stretch>
            <a:fillRect/>
          </a:stretch>
        </p:blipFill>
        <p:spPr>
          <a:xfrm>
            <a:off x="1289763" y="759539"/>
            <a:ext cx="6783549" cy="4136311"/>
          </a:xfrm>
          <a:prstGeom prst="rect">
            <a:avLst/>
          </a:prstGeom>
          <a:ln w="25400"/>
        </p:spPr>
      </p:pic>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1" name="Shape 42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22" name="Shape 42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23" name="Shape 423"/>
          <p:cNvSpPr/>
          <p:nvPr>
            <p:ph type="title" idx="4294967295"/>
          </p:nvPr>
        </p:nvSpPr>
        <p:spPr>
          <a:xfrm>
            <a:off x="347662" y="1116012"/>
            <a:ext cx="8426451" cy="4000005"/>
          </a:xfrm>
          <a:prstGeom prst="rect">
            <a:avLst/>
          </a:prstGeom>
        </p:spPr>
        <p:txBody>
          <a:bodyPr lIns="38100" tIns="38100" rIns="38100" bIns="38100"/>
          <a:lstStyle/>
          <a:p>
            <a:pPr marL="27728" marR="27728">
              <a:lnSpc>
                <a:spcPts val="7600"/>
              </a:lnSpc>
              <a:defRPr b="0" sz="8800">
                <a:latin typeface="Chalkduster"/>
                <a:ea typeface="Chalkduster"/>
                <a:cs typeface="Chalkduster"/>
                <a:sym typeface="Chalkduster"/>
              </a:defRPr>
            </a:pPr>
            <a:r>
              <a:t>WELL DONE EVERYONE !!</a:t>
            </a:r>
          </a:p>
          <a:p>
            <a:pPr marL="27728" marR="27728">
              <a:lnSpc>
                <a:spcPct val="120000"/>
              </a:lnSpc>
              <a:defRPr sz="1800"/>
            </a:pPr>
          </a:p>
        </p:txBody>
      </p:sp>
      <p:sp>
        <p:nvSpPr>
          <p:cNvPr id="424" name="Shape 424"/>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pPr/>
            <a:r>
              <a:t>DATA SCIENCE - Week 10 Day 1</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7" name="Shape 19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8" name="Shape 19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9" name="Shape 19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0" name="Shape 20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1" name="Shape 201"/>
          <p:cNvSpPr/>
          <p:nvPr>
            <p:ph type="title"/>
          </p:nvPr>
        </p:nvSpPr>
        <p:spPr>
          <a:prstGeom prst="rect">
            <a:avLst/>
          </a:prstGeom>
        </p:spPr>
        <p:txBody>
          <a:bodyPr/>
          <a:lstStyle/>
          <a:p>
            <a:pPr/>
            <a:r>
              <a:t>WHAT IS A NETWORK?</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4" name="Shape 2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5" name="Shape 20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6" name="Shape 20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07" name="Shape 20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8" name="Shape 208"/>
          <p:cNvSpPr/>
          <p:nvPr>
            <p:ph type="title"/>
          </p:nvPr>
        </p:nvSpPr>
        <p:spPr>
          <a:prstGeom prst="rect">
            <a:avLst/>
          </a:prstGeom>
        </p:spPr>
        <p:txBody>
          <a:bodyPr/>
          <a:lstStyle/>
          <a:p>
            <a:pPr/>
            <a:r>
              <a:t>WHAT IS A NETWORK?</a:t>
            </a:r>
          </a:p>
        </p:txBody>
      </p:sp>
      <p:sp>
        <p:nvSpPr>
          <p:cNvPr id="209" name="Shape 209"/>
          <p:cNvSpPr/>
          <p:nvPr>
            <p:ph type="body" idx="1"/>
          </p:nvPr>
        </p:nvSpPr>
        <p:spPr>
          <a:prstGeom prst="rect">
            <a:avLst/>
          </a:prstGeom>
        </p:spPr>
        <p:txBody>
          <a:bodyPr/>
          <a:lstStyle/>
          <a:p>
            <a:pPr marL="0" indent="0">
              <a:lnSpc>
                <a:spcPct val="100000"/>
              </a:lnSpc>
              <a:spcBef>
                <a:spcPts val="1200"/>
              </a:spcBef>
              <a:buSzTx/>
              <a:buFontTx/>
              <a:buNone/>
            </a:pPr>
            <a:r>
              <a:t>Many types of real-world problems involve dependencies between observations.</a:t>
            </a:r>
          </a:p>
          <a:p>
            <a:pPr marL="0" indent="0">
              <a:lnSpc>
                <a:spcPct val="100000"/>
              </a:lnSpc>
              <a:spcBef>
                <a:spcPts val="1200"/>
              </a:spcBef>
              <a:buSzTx/>
              <a:buFontTx/>
              <a:buNone/>
            </a:pPr>
          </a:p>
          <a:p>
            <a:pPr marL="0" indent="0">
              <a:lnSpc>
                <a:spcPct val="100000"/>
              </a:lnSpc>
              <a:spcBef>
                <a:spcPts val="1200"/>
              </a:spcBef>
              <a:buSzTx/>
              <a:buFontTx/>
              <a:buNone/>
            </a:pPr>
            <a:r>
              <a:t>For example:</a:t>
            </a:r>
          </a:p>
          <a:p>
            <a:pPr>
              <a:lnSpc>
                <a:spcPct val="100000"/>
              </a:lnSpc>
              <a:spcBef>
                <a:spcPts val="1200"/>
              </a:spcBef>
            </a:pPr>
            <a:r>
              <a:t>Town planners are looking at vehicular flows through a city</a:t>
            </a:r>
          </a:p>
          <a:p>
            <a:pPr>
              <a:lnSpc>
                <a:spcPct val="100000"/>
              </a:lnSpc>
              <a:spcBef>
                <a:spcPts val="1200"/>
              </a:spcBef>
            </a:pPr>
            <a:r>
              <a:t>Sociologist want to understand how people influence others that they know (if at all)</a:t>
            </a:r>
          </a:p>
          <a:p>
            <a:pPr>
              <a:lnSpc>
                <a:spcPct val="100000"/>
              </a:lnSpc>
              <a:spcBef>
                <a:spcPts val="1200"/>
              </a:spcBef>
            </a:pPr>
            <a:r>
              <a:t>Biologists want to know how proteins regulate the actions of other proteins</a:t>
            </a:r>
          </a:p>
          <a:p>
            <a:pPr>
              <a:lnSpc>
                <a:spcPct val="100000"/>
              </a:lnSpc>
              <a:spcBef>
                <a:spcPts val="1200"/>
              </a:spcBef>
            </a:pPr>
            <a:r>
              <a:t>Information agencies want to discover groups of adversaries</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12" name="Shape 21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13" name="Shape 21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14" name="Shape 21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15" name="Shape 21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6" name="Shape 216"/>
          <p:cNvSpPr/>
          <p:nvPr>
            <p:ph type="title"/>
          </p:nvPr>
        </p:nvSpPr>
        <p:spPr>
          <a:prstGeom prst="rect">
            <a:avLst/>
          </a:prstGeom>
        </p:spPr>
        <p:txBody>
          <a:bodyPr/>
          <a:lstStyle/>
          <a:p>
            <a:pPr/>
            <a:r>
              <a:t>WHAT IS A NETWORK?</a:t>
            </a:r>
          </a:p>
        </p:txBody>
      </p:sp>
      <p:sp>
        <p:nvSpPr>
          <p:cNvPr id="217" name="Shape 217"/>
          <p:cNvSpPr/>
          <p:nvPr>
            <p:ph type="body" idx="1"/>
          </p:nvPr>
        </p:nvSpPr>
        <p:spPr>
          <a:prstGeom prst="rect">
            <a:avLst/>
          </a:prstGeom>
        </p:spPr>
        <p:txBody>
          <a:bodyPr anchor="ctr"/>
          <a:lstStyle>
            <a:lvl1pPr marL="0" indent="0" algn="ctr">
              <a:lnSpc>
                <a:spcPct val="100000"/>
              </a:lnSpc>
              <a:spcBef>
                <a:spcPts val="1200"/>
              </a:spcBef>
              <a:buSzTx/>
              <a:buFontTx/>
              <a:buNone/>
            </a:lvl1pPr>
          </a:lstStyle>
          <a:p>
            <a:pPr/>
            <a:r>
              <a:t>Problems involving dependencies can often be modelled as graphs, and scientists have developed methods for answering these questions called network analysis.</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0" name="Shape 22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1" name="Shape 22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2" name="Shape 22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3" name="Shape 22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4" name="Shape 224"/>
          <p:cNvSpPr/>
          <p:nvPr>
            <p:ph type="title"/>
          </p:nvPr>
        </p:nvSpPr>
        <p:spPr>
          <a:prstGeom prst="rect">
            <a:avLst/>
          </a:prstGeom>
        </p:spPr>
        <p:txBody>
          <a:bodyPr/>
          <a:lstStyle/>
          <a:p>
            <a:pPr/>
            <a:r>
              <a:t>WHAT IS A GRAPH?</a:t>
            </a:r>
          </a:p>
        </p:txBody>
      </p:sp>
      <p:sp>
        <p:nvSpPr>
          <p:cNvPr id="225" name="Shape 225"/>
          <p:cNvSpPr/>
          <p:nvPr>
            <p:ph type="body" sz="half" idx="1"/>
          </p:nvPr>
        </p:nvSpPr>
        <p:spPr>
          <a:xfrm>
            <a:off x="468153" y="983297"/>
            <a:ext cx="4827758" cy="4030980"/>
          </a:xfrm>
          <a:prstGeom prst="rect">
            <a:avLst/>
          </a:prstGeom>
        </p:spPr>
        <p:txBody>
          <a:bodyPr/>
          <a:lstStyle/>
          <a:p>
            <a:pPr marL="0" indent="0">
              <a:lnSpc>
                <a:spcPct val="100000"/>
              </a:lnSpc>
              <a:spcBef>
                <a:spcPts val="1200"/>
              </a:spcBef>
              <a:buSzTx/>
              <a:buFontTx/>
              <a:buNone/>
            </a:pPr>
          </a:p>
          <a:p>
            <a:pPr marL="0" indent="0">
              <a:lnSpc>
                <a:spcPct val="100000"/>
              </a:lnSpc>
              <a:spcBef>
                <a:spcPts val="1200"/>
              </a:spcBef>
              <a:buSzTx/>
              <a:buFontTx/>
              <a:buNone/>
            </a:pPr>
            <a:r>
              <a:t>A graph consists of a nodes (or vertices) and are connected by edges.</a:t>
            </a:r>
          </a:p>
          <a:p>
            <a:pPr marL="0" indent="0">
              <a:lnSpc>
                <a:spcPct val="100000"/>
              </a:lnSpc>
              <a:spcBef>
                <a:spcPts val="1200"/>
              </a:spcBef>
              <a:buSzTx/>
              <a:buFontTx/>
              <a:buNone/>
            </a:pPr>
          </a:p>
          <a:p>
            <a:pPr marL="0" indent="0">
              <a:lnSpc>
                <a:spcPct val="100000"/>
              </a:lnSpc>
              <a:spcBef>
                <a:spcPts val="1200"/>
              </a:spcBef>
              <a:buSzTx/>
              <a:buFontTx/>
              <a:buNone/>
            </a:pPr>
            <a:r>
              <a:t>For example the nodes may represent people and the edges are there if a friendship exists.</a:t>
            </a:r>
          </a:p>
          <a:p>
            <a:pPr marL="0" indent="0">
              <a:lnSpc>
                <a:spcPct val="100000"/>
              </a:lnSpc>
              <a:spcBef>
                <a:spcPts val="1200"/>
              </a:spcBef>
              <a:buSzTx/>
              <a:buFontTx/>
              <a:buNone/>
            </a:pPr>
          </a:p>
          <a:p>
            <a:pPr marL="0" indent="0">
              <a:lnSpc>
                <a:spcPct val="100000"/>
              </a:lnSpc>
              <a:spcBef>
                <a:spcPts val="1200"/>
              </a:spcBef>
              <a:buSzTx/>
              <a:buFontTx/>
              <a:buNone/>
            </a:pPr>
            <a:r>
              <a:t>How many nodes and edges are there?</a:t>
            </a:r>
          </a:p>
        </p:txBody>
      </p:sp>
      <p:pic>
        <p:nvPicPr>
          <p:cNvPr id="226" name="pasted-image.png"/>
          <p:cNvPicPr>
            <a:picLocks noChangeAspect="1"/>
          </p:cNvPicPr>
          <p:nvPr/>
        </p:nvPicPr>
        <p:blipFill>
          <a:blip r:embed="rId2">
            <a:extLst/>
          </a:blip>
          <a:stretch>
            <a:fillRect/>
          </a:stretch>
        </p:blipFill>
        <p:spPr>
          <a:xfrm>
            <a:off x="5755071" y="1032668"/>
            <a:ext cx="3389860" cy="3932238"/>
          </a:xfrm>
          <a:prstGeom prst="rect">
            <a:avLst/>
          </a:prstGeom>
          <a:ln w="25400"/>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29" name="Shape 22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0" name="Shape 23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1" name="Shape 23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2" name="Shape 23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3" name="Shape 233"/>
          <p:cNvSpPr/>
          <p:nvPr>
            <p:ph type="title"/>
          </p:nvPr>
        </p:nvSpPr>
        <p:spPr>
          <a:prstGeom prst="rect">
            <a:avLst/>
          </a:prstGeom>
        </p:spPr>
        <p:txBody>
          <a:bodyPr/>
          <a:lstStyle/>
          <a:p>
            <a:pPr/>
            <a:r>
              <a:t>WHAT IS A GRAPH?</a:t>
            </a:r>
          </a:p>
        </p:txBody>
      </p:sp>
      <p:sp>
        <p:nvSpPr>
          <p:cNvPr id="234" name="Shape 234"/>
          <p:cNvSpPr/>
          <p:nvPr>
            <p:ph type="body" sz="half" idx="1"/>
          </p:nvPr>
        </p:nvSpPr>
        <p:spPr>
          <a:xfrm>
            <a:off x="468153" y="983297"/>
            <a:ext cx="4827758" cy="4030980"/>
          </a:xfrm>
          <a:prstGeom prst="rect">
            <a:avLst/>
          </a:prstGeom>
        </p:spPr>
        <p:txBody>
          <a:bodyPr anchor="ctr"/>
          <a:lstStyle/>
          <a:p>
            <a:pPr marL="0" indent="0">
              <a:lnSpc>
                <a:spcPct val="100000"/>
              </a:lnSpc>
              <a:spcBef>
                <a:spcPts val="1200"/>
              </a:spcBef>
              <a:buSzTx/>
              <a:buFontTx/>
              <a:buNone/>
            </a:pPr>
            <a:r>
              <a:t>Nodes = 10</a:t>
            </a:r>
          </a:p>
          <a:p>
            <a:pPr marL="0" indent="0">
              <a:lnSpc>
                <a:spcPct val="100000"/>
              </a:lnSpc>
              <a:spcBef>
                <a:spcPts val="1200"/>
              </a:spcBef>
              <a:buSzTx/>
              <a:buFontTx/>
              <a:buNone/>
            </a:pPr>
            <a:r>
              <a:t>Edges = 18</a:t>
            </a:r>
          </a:p>
        </p:txBody>
      </p:sp>
      <p:pic>
        <p:nvPicPr>
          <p:cNvPr id="235" name="pasted-image.png"/>
          <p:cNvPicPr>
            <a:picLocks noChangeAspect="1"/>
          </p:cNvPicPr>
          <p:nvPr/>
        </p:nvPicPr>
        <p:blipFill>
          <a:blip r:embed="rId2">
            <a:extLst/>
          </a:blip>
          <a:stretch>
            <a:fillRect/>
          </a:stretch>
        </p:blipFill>
        <p:spPr>
          <a:xfrm>
            <a:off x="5755071" y="1032668"/>
            <a:ext cx="3389860" cy="3932238"/>
          </a:xfrm>
          <a:prstGeom prst="rect">
            <a:avLst/>
          </a:prstGeom>
          <a:ln w="25400"/>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8" name="Shape 2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39" name="Shape 23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0" name="Shape 24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241" name="Shape 24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2" name="Shape 242"/>
          <p:cNvSpPr/>
          <p:nvPr>
            <p:ph type="title"/>
          </p:nvPr>
        </p:nvSpPr>
        <p:spPr>
          <a:prstGeom prst="rect">
            <a:avLst/>
          </a:prstGeom>
        </p:spPr>
        <p:txBody>
          <a:bodyPr/>
          <a:lstStyle/>
          <a:p>
            <a:pPr/>
            <a:r>
              <a:t>WHAT ARE THE METRICS OF A GRAPH?</a:t>
            </a:r>
          </a:p>
        </p:txBody>
      </p:sp>
      <p:sp>
        <p:nvSpPr>
          <p:cNvPr id="243" name="Shape 243"/>
          <p:cNvSpPr/>
          <p:nvPr>
            <p:ph type="body" idx="1"/>
          </p:nvPr>
        </p:nvSpPr>
        <p:spPr>
          <a:prstGeom prst="rect">
            <a:avLst/>
          </a:prstGeom>
        </p:spPr>
        <p:txBody>
          <a:bodyPr/>
          <a:lstStyle/>
          <a:p>
            <a:pPr marL="0" indent="0">
              <a:lnSpc>
                <a:spcPct val="100000"/>
              </a:lnSpc>
              <a:spcBef>
                <a:spcPts val="1200"/>
              </a:spcBef>
              <a:buSzTx/>
              <a:buFontTx/>
              <a:buNone/>
            </a:pPr>
            <a:r>
              <a:t>How do we know who the key actors (nodes) are in our network ?</a:t>
            </a:r>
          </a:p>
          <a:p>
            <a:pPr marL="0" indent="0">
              <a:lnSpc>
                <a:spcPct val="100000"/>
              </a:lnSpc>
              <a:spcBef>
                <a:spcPts val="1200"/>
              </a:spcBef>
              <a:buSzTx/>
              <a:buFontTx/>
              <a:buNone/>
            </a:pPr>
          </a:p>
          <a:p>
            <a:pPr marL="0" indent="0">
              <a:lnSpc>
                <a:spcPct val="100000"/>
              </a:lnSpc>
              <a:spcBef>
                <a:spcPts val="1200"/>
              </a:spcBef>
              <a:buSzTx/>
              <a:buFontTx/>
              <a:buNone/>
            </a:pPr>
            <a:r>
              <a:t>We need to calculate some measures of importance (or centrality).</a:t>
            </a:r>
          </a:p>
          <a:p>
            <a:pPr marL="0" indent="0">
              <a:lnSpc>
                <a:spcPct val="100000"/>
              </a:lnSpc>
              <a:spcBef>
                <a:spcPts val="1200"/>
              </a:spcBef>
              <a:buSzTx/>
              <a:buFontTx/>
              <a:buNone/>
            </a:pPr>
          </a:p>
          <a:p>
            <a:pPr marL="0" indent="0">
              <a:lnSpc>
                <a:spcPct val="100000"/>
              </a:lnSpc>
              <a:spcBef>
                <a:spcPts val="1200"/>
              </a:spcBef>
              <a:buSzTx/>
              <a:buFontTx/>
              <a:buNone/>
            </a:pPr>
            <a:r>
              <a:t>What are some of the ways you might measure an individual’s centrality (there are multiple measures).</a:t>
            </a:r>
          </a:p>
        </p:txBody>
      </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